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6"/>
  </p:notesMasterIdLst>
  <p:sldIdLst>
    <p:sldId id="256" r:id="rId5"/>
    <p:sldId id="259" r:id="rId6"/>
    <p:sldId id="260" r:id="rId7"/>
    <p:sldId id="274" r:id="rId8"/>
    <p:sldId id="264" r:id="rId9"/>
    <p:sldId id="270" r:id="rId10"/>
    <p:sldId id="262" r:id="rId11"/>
    <p:sldId id="272" r:id="rId12"/>
    <p:sldId id="273" r:id="rId13"/>
    <p:sldId id="275"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BE8"/>
    <a:srgbClr val="CCD4CC"/>
    <a:srgbClr val="513A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298B22-9DB5-5B09-3D15-340F41F66134}" v="2" dt="2024-12-15T17:10:16.157"/>
    <p1510:client id="{BBE87518-4825-4DAF-A882-AF6545EE2980}" v="603" dt="2024-12-15T17:30:38.994"/>
    <p1510:client id="{C48A1C1D-256A-BF79-07C2-9F9158231437}" v="4" dt="2024-12-15T20:18:41.7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983D61-F2CF-4E5B-A3DD-0850A0B7B515}" type="datetimeFigureOut">
              <a:rPr lang="en-US" smtClean="0"/>
              <a:t>12/15/2024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CA271-BA09-402B-AE34-ABEE40AAA853}" type="slidenum">
              <a:rPr lang="en-US" smtClean="0"/>
              <a:t>‹#›</a:t>
            </a:fld>
            <a:endParaRPr lang="en-US"/>
          </a:p>
        </p:txBody>
      </p:sp>
    </p:spTree>
    <p:extLst>
      <p:ext uri="{BB962C8B-B14F-4D97-AF65-F5344CB8AC3E}">
        <p14:creationId xmlns:p14="http://schemas.microsoft.com/office/powerpoint/2010/main" val="1974766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Megan &amp; Ammar</a:t>
            </a:r>
          </a:p>
        </p:txBody>
      </p:sp>
      <p:sp>
        <p:nvSpPr>
          <p:cNvPr id="4" name="Slide Number Placeholder 3"/>
          <p:cNvSpPr>
            <a:spLocks noGrp="1"/>
          </p:cNvSpPr>
          <p:nvPr>
            <p:ph type="sldNum" sz="quarter" idx="5"/>
          </p:nvPr>
        </p:nvSpPr>
        <p:spPr/>
        <p:txBody>
          <a:bodyPr/>
          <a:lstStyle/>
          <a:p>
            <a:fld id="{90ACA271-BA09-402B-AE34-ABEE40AAA853}" type="slidenum">
              <a:rPr lang="en-US" smtClean="0"/>
              <a:t>1</a:t>
            </a:fld>
            <a:endParaRPr lang="en-US"/>
          </a:p>
        </p:txBody>
      </p:sp>
    </p:spTree>
    <p:extLst>
      <p:ext uri="{BB962C8B-B14F-4D97-AF65-F5344CB8AC3E}">
        <p14:creationId xmlns:p14="http://schemas.microsoft.com/office/powerpoint/2010/main" val="3897709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Our data consists of wine properties and ratings from vineyards from Texas and California. Since our customer is primarily based in California, we will be only using data from California. </a:t>
            </a:r>
          </a:p>
          <a:p>
            <a:endParaRPr lang="en-US"/>
          </a:p>
        </p:txBody>
      </p:sp>
      <p:sp>
        <p:nvSpPr>
          <p:cNvPr id="4" name="Slide Number Placeholder 3"/>
          <p:cNvSpPr>
            <a:spLocks noGrp="1"/>
          </p:cNvSpPr>
          <p:nvPr>
            <p:ph type="sldNum" sz="quarter" idx="5"/>
          </p:nvPr>
        </p:nvSpPr>
        <p:spPr/>
        <p:txBody>
          <a:bodyPr/>
          <a:lstStyle/>
          <a:p>
            <a:fld id="{90ACA271-BA09-402B-AE34-ABEE40AAA853}" type="slidenum">
              <a:rPr lang="en-US" smtClean="0"/>
              <a:t>3</a:t>
            </a:fld>
            <a:endParaRPr lang="en-US"/>
          </a:p>
        </p:txBody>
      </p:sp>
    </p:spTree>
    <p:extLst>
      <p:ext uri="{BB962C8B-B14F-4D97-AF65-F5344CB8AC3E}">
        <p14:creationId xmlns:p14="http://schemas.microsoft.com/office/powerpoint/2010/main" val="4203961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 what variables are some important variables for inspecting wine? Well first off we have the quality, which is a number from 1-10 being a culmination of overall taste, aroma, balance, and overall enjoyment. Then of course we have the location, which for the purposes of this study, we are looking specifically at vineyards in California.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000000"/>
                </a:solidFill>
                <a:effectLst/>
                <a:latin typeface="Arial" panose="020B0604020202020204" pitchFamily="34" charset="0"/>
              </a:rPr>
              <a:t>Then we have some of the chemical properties. </a:t>
            </a:r>
            <a:r>
              <a:rPr lang="en-US"/>
              <a:t>The </a:t>
            </a:r>
            <a:r>
              <a:rPr lang="en-US" b="1"/>
              <a:t>chemical properties</a:t>
            </a:r>
            <a:r>
              <a:rPr lang="en-US"/>
              <a:t> of wine play a key role in its quality. </a:t>
            </a:r>
            <a:r>
              <a:rPr lang="en-US" b="1"/>
              <a:t>pH</a:t>
            </a:r>
            <a:r>
              <a:rPr lang="en-US"/>
              <a:t> affects acidity, sharpness, and stability, while </a:t>
            </a:r>
            <a:r>
              <a:rPr lang="en-US" b="1"/>
              <a:t>sulfur dioxide</a:t>
            </a:r>
            <a:r>
              <a:rPr lang="en-US"/>
              <a:t> preserves the wine by preventing spoilage. </a:t>
            </a:r>
            <a:r>
              <a:rPr lang="en-US" b="1"/>
              <a:t>Residual sugars</a:t>
            </a:r>
            <a:r>
              <a:rPr lang="en-US"/>
              <a:t> determine sweetness, with higher levels producing sweeter wines, and </a:t>
            </a:r>
            <a:r>
              <a:rPr lang="en-US" b="1"/>
              <a:t>acidity levels</a:t>
            </a:r>
            <a:r>
              <a:rPr lang="en-US"/>
              <a:t> (fixed and volatile) contribute to structure and balance, influencing the wine’s overall taste and aroma.</a:t>
            </a:r>
            <a:endParaRPr lang="en-US">
              <a:solidFill>
                <a:srgbClr val="000000"/>
              </a:solidFill>
              <a:effectLst/>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90ACA271-BA09-402B-AE34-ABEE40AAA853}" type="slidenum">
              <a:rPr lang="en-US" smtClean="0"/>
              <a:t>4</a:t>
            </a:fld>
            <a:endParaRPr lang="en-US"/>
          </a:p>
        </p:txBody>
      </p:sp>
    </p:spTree>
    <p:extLst>
      <p:ext uri="{BB962C8B-B14F-4D97-AF65-F5344CB8AC3E}">
        <p14:creationId xmlns:p14="http://schemas.microsoft.com/office/powerpoint/2010/main" val="1579693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which variables do we think might be contributing to the quality of the wine? Well if we take a look at our correlation heat map, we can get a quick snapshot of some of the relationships in the data. To answer this question, we will need to isolate and examine the quality row. Here we can see that the first variable we should consider using is </a:t>
            </a:r>
          </a:p>
        </p:txBody>
      </p:sp>
      <p:sp>
        <p:nvSpPr>
          <p:cNvPr id="4" name="Slide Number Placeholder 3"/>
          <p:cNvSpPr>
            <a:spLocks noGrp="1"/>
          </p:cNvSpPr>
          <p:nvPr>
            <p:ph type="sldNum" sz="quarter" idx="5"/>
          </p:nvPr>
        </p:nvSpPr>
        <p:spPr/>
        <p:txBody>
          <a:bodyPr/>
          <a:lstStyle/>
          <a:p>
            <a:fld id="{90ACA271-BA09-402B-AE34-ABEE40AAA853}" type="slidenum">
              <a:rPr lang="en-US" smtClean="0"/>
              <a:t>5</a:t>
            </a:fld>
            <a:endParaRPr lang="en-US"/>
          </a:p>
        </p:txBody>
      </p:sp>
    </p:spTree>
    <p:extLst>
      <p:ext uri="{BB962C8B-B14F-4D97-AF65-F5344CB8AC3E}">
        <p14:creationId xmlns:p14="http://schemas.microsoft.com/office/powerpoint/2010/main" val="240960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0ACA271-BA09-402B-AE34-ABEE40AAA853}" type="slidenum">
              <a:rPr lang="en-US" smtClean="0"/>
              <a:t>8</a:t>
            </a:fld>
            <a:endParaRPr lang="en-US"/>
          </a:p>
        </p:txBody>
      </p:sp>
    </p:spTree>
    <p:extLst>
      <p:ext uri="{BB962C8B-B14F-4D97-AF65-F5344CB8AC3E}">
        <p14:creationId xmlns:p14="http://schemas.microsoft.com/office/powerpoint/2010/main" val="4131334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90ACA271-BA09-402B-AE34-ABEE40AAA853}" type="slidenum">
              <a:rPr lang="en-US" smtClean="0"/>
              <a:t>10</a:t>
            </a:fld>
            <a:endParaRPr lang="en-US"/>
          </a:p>
        </p:txBody>
      </p:sp>
    </p:spTree>
    <p:extLst>
      <p:ext uri="{BB962C8B-B14F-4D97-AF65-F5344CB8AC3E}">
        <p14:creationId xmlns:p14="http://schemas.microsoft.com/office/powerpoint/2010/main" val="318890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41015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30157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89529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05423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38907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64834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57712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74950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50194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95681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09197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C764DE79-268F-4C1A-8933-263129D2AF90}" type="datetimeFigureOut">
              <a:rPr lang="en-US" dirty="0"/>
              <a:t>12/15/2024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86202388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0.png"/><Relationship Id="rId9" Type="http://schemas.openxmlformats.org/officeDocument/2006/relationships/image" Target="../media/image20.png"/><Relationship Id="rId1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111" b="-9111"/>
            </a:stretch>
          </a:blipFill>
        </p:spPr>
        <p:txBody>
          <a:bodyPr/>
          <a:lstStyle/>
          <a:p>
            <a:endParaRPr lang="en-US"/>
          </a:p>
        </p:txBody>
      </p:sp>
      <p:grpSp>
        <p:nvGrpSpPr>
          <p:cNvPr id="3" name="Group 3"/>
          <p:cNvGrpSpPr/>
          <p:nvPr/>
        </p:nvGrpSpPr>
        <p:grpSpPr>
          <a:xfrm>
            <a:off x="1401288" y="944966"/>
            <a:ext cx="9389426" cy="4968068"/>
            <a:chOff x="0" y="0"/>
            <a:chExt cx="18778851" cy="9936136"/>
          </a:xfrm>
        </p:grpSpPr>
        <p:sp>
          <p:nvSpPr>
            <p:cNvPr id="4" name="TextBox 4"/>
            <p:cNvSpPr txBox="1"/>
            <p:nvPr/>
          </p:nvSpPr>
          <p:spPr>
            <a:xfrm>
              <a:off x="3596070" y="3616260"/>
              <a:ext cx="11586712" cy="534670"/>
            </a:xfrm>
            <a:prstGeom prst="rect">
              <a:avLst/>
            </a:prstGeom>
          </p:spPr>
          <p:txBody>
            <a:bodyPr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239"/>
                </a:lnSpc>
              </a:pPr>
              <a:endParaRPr lang="en-US" sz="1600" spc="176">
                <a:solidFill>
                  <a:srgbClr val="F3F4ED"/>
                </a:solidFill>
                <a:latin typeface="Raleway"/>
                <a:ea typeface="Raleway"/>
                <a:cs typeface="Raleway"/>
              </a:endParaRPr>
            </a:p>
          </p:txBody>
        </p:sp>
        <p:sp>
          <p:nvSpPr>
            <p:cNvPr id="5" name="TextBox 5"/>
            <p:cNvSpPr txBox="1"/>
            <p:nvPr/>
          </p:nvSpPr>
          <p:spPr>
            <a:xfrm>
              <a:off x="0" y="5130426"/>
              <a:ext cx="18778851" cy="3056478"/>
            </a:xfrm>
            <a:prstGeom prst="rect">
              <a:avLst/>
            </a:prstGeom>
          </p:spPr>
          <p:txBody>
            <a:bodyPr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800"/>
                </a:lnSpc>
              </a:pPr>
              <a:r>
                <a:rPr lang="en-US" sz="6650" b="1" spc="133">
                  <a:solidFill>
                    <a:srgbClr val="F3F4ED"/>
                  </a:solidFill>
                  <a:latin typeface="Sagona Book"/>
                  <a:sym typeface="Playfair Display Bold"/>
                </a:rPr>
                <a:t>Robert Renzoni Vineyards</a:t>
              </a:r>
              <a:endParaRPr lang="en-US">
                <a:latin typeface="Sagona Book"/>
              </a:endParaRPr>
            </a:p>
          </p:txBody>
        </p:sp>
        <p:sp>
          <p:nvSpPr>
            <p:cNvPr id="6" name="AutoShape 6"/>
            <p:cNvSpPr/>
            <p:nvPr/>
          </p:nvSpPr>
          <p:spPr>
            <a:xfrm>
              <a:off x="1914365" y="8673129"/>
              <a:ext cx="14950122" cy="44982"/>
            </a:xfrm>
            <a:prstGeom prst="rect">
              <a:avLst/>
            </a:prstGeom>
            <a:solidFill>
              <a:srgbClr val="C1A480"/>
            </a:solidFill>
          </p:spPr>
          <p:txBody>
            <a:bodyPr/>
            <a:lstStyle/>
            <a:p>
              <a:endParaRPr lang="en-US"/>
            </a:p>
          </p:txBody>
        </p:sp>
        <p:sp>
          <p:nvSpPr>
            <p:cNvPr id="7" name="TextBox 7"/>
            <p:cNvSpPr txBox="1"/>
            <p:nvPr/>
          </p:nvSpPr>
          <p:spPr>
            <a:xfrm>
              <a:off x="3596069" y="9303888"/>
              <a:ext cx="11586714" cy="632248"/>
            </a:xfrm>
            <a:prstGeom prst="rect">
              <a:avLst/>
            </a:prstGeom>
          </p:spPr>
          <p:txBody>
            <a:bodyPr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613"/>
                </a:lnSpc>
              </a:pPr>
              <a:endParaRPr lang="en-US" sz="1850" spc="93">
                <a:solidFill>
                  <a:srgbClr val="F3F4ED"/>
                </a:solidFill>
                <a:latin typeface="Raleway"/>
                <a:ea typeface="Raleway"/>
                <a:cs typeface="Raleway"/>
              </a:endParaRPr>
            </a:p>
          </p:txBody>
        </p:sp>
        <p:sp>
          <p:nvSpPr>
            <p:cNvPr id="8" name="AutoShape 8"/>
            <p:cNvSpPr/>
            <p:nvPr/>
          </p:nvSpPr>
          <p:spPr>
            <a:xfrm>
              <a:off x="1914365" y="4564734"/>
              <a:ext cx="14950122" cy="44982"/>
            </a:xfrm>
            <a:prstGeom prst="rect">
              <a:avLst/>
            </a:prstGeom>
            <a:solidFill>
              <a:srgbClr val="C1A480"/>
            </a:solidFill>
          </p:spPr>
          <p:txBody>
            <a:bodyPr/>
            <a:lstStyle/>
            <a:p>
              <a:endParaRPr lang="en-US"/>
            </a:p>
          </p:txBody>
        </p:sp>
        <p:sp>
          <p:nvSpPr>
            <p:cNvPr id="9" name="Freeform 9"/>
            <p:cNvSpPr/>
            <p:nvPr/>
          </p:nvSpPr>
          <p:spPr>
            <a:xfrm>
              <a:off x="7725077" y="0"/>
              <a:ext cx="3328697" cy="3328697"/>
            </a:xfrm>
            <a:custGeom>
              <a:avLst/>
              <a:gdLst/>
              <a:ahLst/>
              <a:cxnLst/>
              <a:rect l="l" t="t" r="r" b="b"/>
              <a:pathLst>
                <a:path w="3328697" h="3328697">
                  <a:moveTo>
                    <a:pt x="0" y="0"/>
                  </a:moveTo>
                  <a:lnTo>
                    <a:pt x="3328697" y="0"/>
                  </a:lnTo>
                  <a:lnTo>
                    <a:pt x="3328697" y="3328697"/>
                  </a:lnTo>
                  <a:lnTo>
                    <a:pt x="0" y="33286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111" b="-9111"/>
            </a:stretch>
          </a:blipFill>
        </p:spPr>
        <p:txBody>
          <a:bodyPr lIns="91440" tIns="45720" rIns="91440" bIns="45720" anchor="t"/>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2000">
              <a:latin typeface="Raleway"/>
            </a:endParaRPr>
          </a:p>
        </p:txBody>
      </p:sp>
      <p:sp>
        <p:nvSpPr>
          <p:cNvPr id="4" name="TextBox 9">
            <a:extLst>
              <a:ext uri="{FF2B5EF4-FFF2-40B4-BE49-F238E27FC236}">
                <a16:creationId xmlns:a16="http://schemas.microsoft.com/office/drawing/2014/main" id="{D2A0748E-2C31-091B-832B-C7476566D8F6}"/>
              </a:ext>
            </a:extLst>
          </p:cNvPr>
          <p:cNvSpPr txBox="1"/>
          <p:nvPr/>
        </p:nvSpPr>
        <p:spPr>
          <a:xfrm>
            <a:off x="762642" y="681038"/>
            <a:ext cx="10666716" cy="680186"/>
          </a:xfrm>
          <a:prstGeom prst="rect">
            <a:avLst/>
          </a:prstGeom>
        </p:spPr>
        <p:txBody>
          <a:bodyPr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600"/>
              </a:lnSpc>
            </a:pPr>
            <a:r>
              <a:rPr lang="en-US" sz="4650" b="1" spc="47">
                <a:solidFill>
                  <a:srgbClr val="F3F4ED"/>
                </a:solidFill>
                <a:latin typeface="Sagona Book"/>
                <a:ea typeface="Playfair Display Bold"/>
                <a:cs typeface="Playfair Display Bold"/>
                <a:sym typeface="Playfair Display Bold"/>
              </a:rPr>
              <a:t>Conclusion</a:t>
            </a:r>
            <a:endParaRPr lang="en-US" sz="4650" b="1" spc="47">
              <a:solidFill>
                <a:srgbClr val="F3F4ED"/>
              </a:solidFill>
              <a:latin typeface="Sagona Book"/>
              <a:ea typeface="Playfair Display Bold"/>
              <a:cs typeface="Playfair Display Bold"/>
            </a:endParaRPr>
          </a:p>
        </p:txBody>
      </p:sp>
      <p:sp>
        <p:nvSpPr>
          <p:cNvPr id="6" name="TextBox 5">
            <a:extLst>
              <a:ext uri="{FF2B5EF4-FFF2-40B4-BE49-F238E27FC236}">
                <a16:creationId xmlns:a16="http://schemas.microsoft.com/office/drawing/2014/main" id="{00117A71-FCBF-C463-EBCF-D1C855DF7F0D}"/>
              </a:ext>
            </a:extLst>
          </p:cNvPr>
          <p:cNvSpPr txBox="1"/>
          <p:nvPr/>
        </p:nvSpPr>
        <p:spPr>
          <a:xfrm>
            <a:off x="470298" y="2016271"/>
            <a:ext cx="11260595"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
              </a:rPr>
              <a:t>Overall,</a:t>
            </a:r>
            <a:r>
              <a:rPr lang="en-US" sz="2000">
                <a:solidFill>
                  <a:schemeClr val="accent2">
                    <a:lumMod val="60000"/>
                    <a:lumOff val="40000"/>
                  </a:schemeClr>
                </a:solidFill>
                <a:latin typeface="Raleway"/>
              </a:rPr>
              <a:t> KNN is a better predictive model </a:t>
            </a:r>
            <a:r>
              <a:rPr lang="en-US" sz="2000">
                <a:latin typeface="Raleway"/>
              </a:rPr>
              <a:t>than Naïve Bayes to classify wines located in California.</a:t>
            </a:r>
          </a:p>
          <a:p>
            <a:endParaRPr lang="en-US" sz="2000">
              <a:latin typeface="Raleway"/>
            </a:endParaRPr>
          </a:p>
          <a:p>
            <a:pPr algn="l"/>
            <a:endParaRPr lang="en-US"/>
          </a:p>
        </p:txBody>
      </p:sp>
      <p:sp>
        <p:nvSpPr>
          <p:cNvPr id="8" name="TextBox 7">
            <a:extLst>
              <a:ext uri="{FF2B5EF4-FFF2-40B4-BE49-F238E27FC236}">
                <a16:creationId xmlns:a16="http://schemas.microsoft.com/office/drawing/2014/main" id="{5C3299CB-5577-53A7-B0AC-C8C04F18910F}"/>
              </a:ext>
            </a:extLst>
          </p:cNvPr>
          <p:cNvSpPr txBox="1"/>
          <p:nvPr/>
        </p:nvSpPr>
        <p:spPr>
          <a:xfrm>
            <a:off x="468416" y="2802803"/>
            <a:ext cx="11574581" cy="7359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
              </a:rPr>
              <a:t>The Mean Absolute Error </a:t>
            </a:r>
            <a:r>
              <a:rPr lang="en-US" sz="2000">
                <a:solidFill>
                  <a:schemeClr val="accent2">
                    <a:lumMod val="60000"/>
                    <a:lumOff val="40000"/>
                  </a:schemeClr>
                </a:solidFill>
                <a:latin typeface="Raleway"/>
              </a:rPr>
              <a:t>(MAE) </a:t>
            </a:r>
            <a:r>
              <a:rPr lang="en-US" sz="2000">
                <a:latin typeface="Raleway"/>
              </a:rPr>
              <a:t>of the</a:t>
            </a:r>
            <a:r>
              <a:rPr lang="en-US" sz="2000">
                <a:solidFill>
                  <a:schemeClr val="accent2">
                    <a:lumMod val="60000"/>
                    <a:lumOff val="40000"/>
                  </a:schemeClr>
                </a:solidFill>
                <a:latin typeface="Raleway"/>
              </a:rPr>
              <a:t> KNN model </a:t>
            </a:r>
            <a:r>
              <a:rPr lang="en-US" sz="2000">
                <a:latin typeface="Raleway"/>
              </a:rPr>
              <a:t>is</a:t>
            </a:r>
            <a:r>
              <a:rPr lang="en-US" sz="2000">
                <a:solidFill>
                  <a:schemeClr val="accent2">
                    <a:lumMod val="60000"/>
                    <a:lumOff val="40000"/>
                  </a:schemeClr>
                </a:solidFill>
                <a:latin typeface="Raleway"/>
              </a:rPr>
              <a:t> 0.463 </a:t>
            </a:r>
            <a:r>
              <a:rPr lang="en-US" sz="2000">
                <a:latin typeface="Raleway"/>
              </a:rPr>
              <a:t>compared to 0.493 for the Naïve Bayes model.</a:t>
            </a:r>
            <a:endParaRPr lang="en-US"/>
          </a:p>
        </p:txBody>
      </p:sp>
      <p:sp>
        <p:nvSpPr>
          <p:cNvPr id="10" name="TextBox 9">
            <a:extLst>
              <a:ext uri="{FF2B5EF4-FFF2-40B4-BE49-F238E27FC236}">
                <a16:creationId xmlns:a16="http://schemas.microsoft.com/office/drawing/2014/main" id="{14A75AC3-3E9A-421F-1C8F-720E352E619B}"/>
              </a:ext>
            </a:extLst>
          </p:cNvPr>
          <p:cNvSpPr txBox="1"/>
          <p:nvPr/>
        </p:nvSpPr>
        <p:spPr>
          <a:xfrm>
            <a:off x="438868" y="3541759"/>
            <a:ext cx="113287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
              </a:rPr>
              <a:t>KNN </a:t>
            </a:r>
            <a:r>
              <a:rPr lang="en-US" sz="2000">
                <a:solidFill>
                  <a:srgbClr val="92D050"/>
                </a:solidFill>
                <a:latin typeface="Raleway"/>
              </a:rPr>
              <a:t>showed moderate results for class 5,6,7 </a:t>
            </a:r>
            <a:r>
              <a:rPr lang="en-US" sz="2000">
                <a:latin typeface="Raleway"/>
              </a:rPr>
              <a:t>with SMOTE adjustment to unbalanced data.</a:t>
            </a:r>
            <a:endParaRPr lang="en-US"/>
          </a:p>
        </p:txBody>
      </p:sp>
      <p:sp>
        <p:nvSpPr>
          <p:cNvPr id="12" name="TextBox 11">
            <a:extLst>
              <a:ext uri="{FF2B5EF4-FFF2-40B4-BE49-F238E27FC236}">
                <a16:creationId xmlns:a16="http://schemas.microsoft.com/office/drawing/2014/main" id="{6A13FAEA-61D1-43FB-1CE2-5EDD64448C66}"/>
              </a:ext>
            </a:extLst>
          </p:cNvPr>
          <p:cNvSpPr txBox="1"/>
          <p:nvPr/>
        </p:nvSpPr>
        <p:spPr>
          <a:xfrm>
            <a:off x="471348" y="4099470"/>
            <a:ext cx="11443087" cy="7134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
              </a:rPr>
              <a:t>The </a:t>
            </a:r>
            <a:r>
              <a:rPr lang="en-US" sz="2000">
                <a:solidFill>
                  <a:schemeClr val="accent2">
                    <a:lumMod val="60000"/>
                    <a:lumOff val="40000"/>
                  </a:schemeClr>
                </a:solidFill>
                <a:latin typeface="Raleway"/>
              </a:rPr>
              <a:t>sweeter the wine </a:t>
            </a:r>
            <a:r>
              <a:rPr lang="en-US" sz="2000">
                <a:latin typeface="Raleway"/>
              </a:rPr>
              <a:t>is (higher residual sugars &amp; density) the </a:t>
            </a:r>
            <a:r>
              <a:rPr lang="en-US" sz="2000">
                <a:solidFill>
                  <a:schemeClr val="accent2">
                    <a:lumMod val="60000"/>
                    <a:lumOff val="40000"/>
                  </a:schemeClr>
                </a:solidFill>
                <a:latin typeface="Raleway"/>
              </a:rPr>
              <a:t>lower the alcohol </a:t>
            </a:r>
            <a:r>
              <a:rPr lang="en-US" sz="2000">
                <a:latin typeface="Raleway"/>
              </a:rPr>
              <a:t>level would likely be.</a:t>
            </a:r>
            <a:endParaRPr lang="en-US"/>
          </a:p>
        </p:txBody>
      </p:sp>
      <p:sp>
        <p:nvSpPr>
          <p:cNvPr id="14" name="TextBox 13">
            <a:extLst>
              <a:ext uri="{FF2B5EF4-FFF2-40B4-BE49-F238E27FC236}">
                <a16:creationId xmlns:a16="http://schemas.microsoft.com/office/drawing/2014/main" id="{2E0226FE-9290-7158-29D0-C9F0E7B08C95}"/>
              </a:ext>
            </a:extLst>
          </p:cNvPr>
          <p:cNvSpPr txBox="1"/>
          <p:nvPr/>
        </p:nvSpPr>
        <p:spPr>
          <a:xfrm>
            <a:off x="469115" y="4944030"/>
            <a:ext cx="11636827" cy="7246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aleway"/>
              </a:rPr>
              <a:t>The citric acid level (which is associated with the </a:t>
            </a:r>
            <a:r>
              <a:rPr lang="en-US" sz="2000">
                <a:solidFill>
                  <a:schemeClr val="accent2">
                    <a:lumMod val="60000"/>
                    <a:lumOff val="40000"/>
                  </a:schemeClr>
                </a:solidFill>
                <a:latin typeface="Raleway"/>
              </a:rPr>
              <a:t>wine’s sourness</a:t>
            </a:r>
            <a:r>
              <a:rPr lang="en-US" sz="2000">
                <a:latin typeface="Raleway"/>
              </a:rPr>
              <a:t>) </a:t>
            </a:r>
            <a:r>
              <a:rPr lang="en-US" sz="2000">
                <a:solidFill>
                  <a:schemeClr val="accent2">
                    <a:lumMod val="60000"/>
                    <a:lumOff val="40000"/>
                  </a:schemeClr>
                </a:solidFill>
                <a:latin typeface="Raleway"/>
              </a:rPr>
              <a:t>decreases with volatile acidity and increases with fixed acidity.</a:t>
            </a:r>
            <a:endParaRPr lang="en-US">
              <a:solidFill>
                <a:schemeClr val="accent2">
                  <a:lumMod val="60000"/>
                  <a:lumOff val="40000"/>
                </a:schemeClr>
              </a:solidFill>
            </a:endParaRPr>
          </a:p>
        </p:txBody>
      </p:sp>
    </p:spTree>
    <p:extLst>
      <p:ext uri="{BB962C8B-B14F-4D97-AF65-F5344CB8AC3E}">
        <p14:creationId xmlns:p14="http://schemas.microsoft.com/office/powerpoint/2010/main" val="343133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grpSp>
        <p:nvGrpSpPr>
          <p:cNvPr id="3" name="Group 3"/>
          <p:cNvGrpSpPr/>
          <p:nvPr/>
        </p:nvGrpSpPr>
        <p:grpSpPr>
          <a:xfrm>
            <a:off x="8853760" y="2168609"/>
            <a:ext cx="2155615" cy="2155615"/>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4ED">
                <a:alpha val="19608"/>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grpSp>
      <p:grpSp>
        <p:nvGrpSpPr>
          <p:cNvPr id="7" name="Group 7"/>
          <p:cNvGrpSpPr/>
          <p:nvPr/>
        </p:nvGrpSpPr>
        <p:grpSpPr>
          <a:xfrm>
            <a:off x="1060351" y="2379558"/>
            <a:ext cx="2155615" cy="2155615"/>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4ED">
                <a:alpha val="19608"/>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grpSp>
      <p:grpSp>
        <p:nvGrpSpPr>
          <p:cNvPr id="11" name="Group 11"/>
          <p:cNvGrpSpPr/>
          <p:nvPr/>
        </p:nvGrpSpPr>
        <p:grpSpPr>
          <a:xfrm>
            <a:off x="489296" y="4765844"/>
            <a:ext cx="3297724" cy="1114883"/>
            <a:chOff x="0" y="-38100"/>
            <a:chExt cx="6595449" cy="2229771"/>
          </a:xfrm>
        </p:grpSpPr>
        <p:sp>
          <p:nvSpPr>
            <p:cNvPr id="12" name="TextBox 12"/>
            <p:cNvSpPr txBox="1"/>
            <p:nvPr/>
          </p:nvSpPr>
          <p:spPr>
            <a:xfrm>
              <a:off x="0" y="-38100"/>
              <a:ext cx="6595449" cy="682413"/>
            </a:xfrm>
            <a:prstGeom prst="rect">
              <a:avLst/>
            </a:prstGeom>
          </p:spPr>
          <p:txBody>
            <a:bodyPr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773"/>
                </a:lnSpc>
              </a:pPr>
              <a:r>
                <a:rPr lang="en-US" sz="2100" spc="192">
                  <a:solidFill>
                    <a:srgbClr val="F3F4ED"/>
                  </a:solidFill>
                  <a:latin typeface="Raleway"/>
                  <a:ea typeface="Raleway"/>
                  <a:cs typeface="Raleway"/>
                </a:rPr>
                <a:t>Megan Huy</a:t>
              </a:r>
            </a:p>
          </p:txBody>
        </p:sp>
        <p:sp>
          <p:nvSpPr>
            <p:cNvPr id="13" name="TextBox 13"/>
            <p:cNvSpPr txBox="1"/>
            <p:nvPr/>
          </p:nvSpPr>
          <p:spPr>
            <a:xfrm>
              <a:off x="0" y="820415"/>
              <a:ext cx="6595449" cy="632248"/>
            </a:xfrm>
            <a:prstGeom prst="rect">
              <a:avLst/>
            </a:prstGeom>
          </p:spPr>
          <p:txBody>
            <a:bodyPr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613"/>
                </a:lnSpc>
              </a:pPr>
              <a:r>
                <a:rPr lang="en-US" sz="1850" spc="19">
                  <a:solidFill>
                    <a:srgbClr val="F3F4ED"/>
                  </a:solidFill>
                  <a:latin typeface="Raleway"/>
                  <a:ea typeface="Raleway"/>
                  <a:cs typeface="Raleway"/>
                </a:rPr>
                <a:t>SMU MSDS</a:t>
              </a:r>
            </a:p>
          </p:txBody>
        </p:sp>
        <p:sp>
          <p:nvSpPr>
            <p:cNvPr id="14" name="TextBox 14"/>
            <p:cNvSpPr txBox="1"/>
            <p:nvPr/>
          </p:nvSpPr>
          <p:spPr>
            <a:xfrm>
              <a:off x="0" y="1625619"/>
              <a:ext cx="6595449" cy="566052"/>
            </a:xfrm>
            <a:prstGeom prst="rect">
              <a:avLst/>
            </a:prstGeom>
          </p:spPr>
          <p:txBody>
            <a:bodyPr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427"/>
                </a:lnSpc>
              </a:pPr>
              <a:r>
                <a:rPr lang="en-US" sz="1700" spc="17">
                  <a:solidFill>
                    <a:srgbClr val="F3F4ED"/>
                  </a:solidFill>
                  <a:latin typeface="Raleway"/>
                  <a:ea typeface="Raleway"/>
                  <a:cs typeface="Raleway"/>
                  <a:sym typeface="Raleway"/>
                </a:rPr>
                <a:t>Mhuy@mail.smu.edu</a:t>
              </a:r>
              <a:endParaRPr lang="en-US" sz="1700" spc="17">
                <a:solidFill>
                  <a:srgbClr val="F3F4ED"/>
                </a:solidFill>
                <a:latin typeface="Raleway"/>
                <a:ea typeface="Raleway"/>
                <a:cs typeface="Raleway"/>
              </a:endParaRPr>
            </a:p>
          </p:txBody>
        </p:sp>
      </p:grpSp>
      <p:grpSp>
        <p:nvGrpSpPr>
          <p:cNvPr id="23" name="Group 23"/>
          <p:cNvGrpSpPr/>
          <p:nvPr/>
        </p:nvGrpSpPr>
        <p:grpSpPr>
          <a:xfrm>
            <a:off x="8404980" y="4765844"/>
            <a:ext cx="3297724" cy="1115847"/>
            <a:chOff x="0" y="-38100"/>
            <a:chExt cx="6595449" cy="2231698"/>
          </a:xfrm>
        </p:grpSpPr>
        <p:sp>
          <p:nvSpPr>
            <p:cNvPr id="24" name="TextBox 24"/>
            <p:cNvSpPr txBox="1"/>
            <p:nvPr/>
          </p:nvSpPr>
          <p:spPr>
            <a:xfrm>
              <a:off x="0" y="-38100"/>
              <a:ext cx="6595449" cy="682413"/>
            </a:xfrm>
            <a:prstGeom prst="rect">
              <a:avLst/>
            </a:prstGeom>
          </p:spPr>
          <p:txBody>
            <a:bodyPr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773"/>
                </a:lnSpc>
              </a:pPr>
              <a:r>
                <a:rPr lang="en-US" sz="2100" spc="192">
                  <a:solidFill>
                    <a:srgbClr val="F3F4ED"/>
                  </a:solidFill>
                  <a:latin typeface="Raleway"/>
                  <a:ea typeface="Raleway"/>
                  <a:cs typeface="Raleway"/>
                  <a:sym typeface="Raleway"/>
                </a:rPr>
                <a:t>Ammar Shafi</a:t>
              </a:r>
              <a:endParaRPr lang="en-US" sz="2100" spc="192">
                <a:solidFill>
                  <a:srgbClr val="F3F4ED"/>
                </a:solidFill>
                <a:latin typeface="Raleway"/>
                <a:ea typeface="Raleway"/>
                <a:cs typeface="Raleway"/>
              </a:endParaRPr>
            </a:p>
          </p:txBody>
        </p:sp>
        <p:sp>
          <p:nvSpPr>
            <p:cNvPr id="25" name="TextBox 25"/>
            <p:cNvSpPr txBox="1"/>
            <p:nvPr/>
          </p:nvSpPr>
          <p:spPr>
            <a:xfrm>
              <a:off x="0" y="820415"/>
              <a:ext cx="6595449" cy="632248"/>
            </a:xfrm>
            <a:prstGeom prst="rect">
              <a:avLst/>
            </a:prstGeom>
          </p:spPr>
          <p:txBody>
            <a:bodyPr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613"/>
                </a:lnSpc>
              </a:pPr>
              <a:r>
                <a:rPr lang="en-US" sz="1867" spc="19">
                  <a:solidFill>
                    <a:srgbClr val="F3F4ED"/>
                  </a:solidFill>
                  <a:latin typeface="Raleway"/>
                  <a:ea typeface="Raleway"/>
                  <a:cs typeface="Raleway"/>
                  <a:sym typeface="Raleway"/>
                </a:rPr>
                <a:t>SMU MSDS</a:t>
              </a:r>
            </a:p>
          </p:txBody>
        </p:sp>
        <p:sp>
          <p:nvSpPr>
            <p:cNvPr id="26" name="TextBox 26"/>
            <p:cNvSpPr txBox="1"/>
            <p:nvPr/>
          </p:nvSpPr>
          <p:spPr>
            <a:xfrm>
              <a:off x="0" y="1625619"/>
              <a:ext cx="6595449" cy="567979"/>
            </a:xfrm>
            <a:prstGeom prst="rect">
              <a:avLst/>
            </a:prstGeom>
          </p:spPr>
          <p:txBody>
            <a:bodyPr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427"/>
                </a:lnSpc>
              </a:pPr>
              <a:r>
                <a:rPr lang="en-US" sz="1733" spc="17">
                  <a:solidFill>
                    <a:srgbClr val="F3F4ED"/>
                  </a:solidFill>
                  <a:latin typeface="Raleway"/>
                  <a:ea typeface="Raleway"/>
                  <a:cs typeface="Raleway"/>
                  <a:sym typeface="Raleway"/>
                </a:rPr>
                <a:t>Ammar.Shafi@smu.edu</a:t>
              </a:r>
            </a:p>
          </p:txBody>
        </p:sp>
      </p:grpSp>
      <p:grpSp>
        <p:nvGrpSpPr>
          <p:cNvPr id="27" name="Group 27"/>
          <p:cNvGrpSpPr/>
          <p:nvPr/>
        </p:nvGrpSpPr>
        <p:grpSpPr>
          <a:xfrm>
            <a:off x="1381638" y="642938"/>
            <a:ext cx="9428727" cy="1023514"/>
            <a:chOff x="0" y="-85724"/>
            <a:chExt cx="18857454" cy="2047028"/>
          </a:xfrm>
        </p:grpSpPr>
        <p:sp>
          <p:nvSpPr>
            <p:cNvPr id="28" name="AutoShape 28"/>
            <p:cNvSpPr/>
            <p:nvPr/>
          </p:nvSpPr>
          <p:spPr>
            <a:xfrm>
              <a:off x="7981687" y="1900364"/>
              <a:ext cx="2894080" cy="60940"/>
            </a:xfrm>
            <a:prstGeom prst="rect">
              <a:avLst/>
            </a:prstGeom>
            <a:solidFill>
              <a:srgbClr val="C1A480"/>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29" name="TextBox 29"/>
            <p:cNvSpPr txBox="1"/>
            <p:nvPr/>
          </p:nvSpPr>
          <p:spPr>
            <a:xfrm>
              <a:off x="0" y="-85724"/>
              <a:ext cx="18857454" cy="1309590"/>
            </a:xfrm>
            <a:prstGeom prst="rect">
              <a:avLst/>
            </a:prstGeom>
          </p:spPr>
          <p:txBody>
            <a:bodyPr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440"/>
                </a:lnSpc>
              </a:pPr>
              <a:r>
                <a:rPr lang="en-US" sz="4000" b="1" spc="40">
                  <a:solidFill>
                    <a:srgbClr val="F3F4ED"/>
                  </a:solidFill>
                  <a:latin typeface="Sagona Book"/>
                  <a:ea typeface="Playfair Display Italics"/>
                  <a:cs typeface="Playfair Display Italics"/>
                </a:rPr>
                <a:t>Thanks!</a:t>
              </a:r>
            </a:p>
          </p:txBody>
        </p:sp>
      </p:grpSp>
      <p:pic>
        <p:nvPicPr>
          <p:cNvPr id="33" name="Picture 32">
            <a:extLst>
              <a:ext uri="{FF2B5EF4-FFF2-40B4-BE49-F238E27FC236}">
                <a16:creationId xmlns:a16="http://schemas.microsoft.com/office/drawing/2014/main" id="{7278D99B-0790-BFB0-686E-CBE24E77C3B8}"/>
              </a:ext>
            </a:extLst>
          </p:cNvPr>
          <p:cNvPicPr>
            <a:picLocks noChangeAspect="1"/>
          </p:cNvPicPr>
          <p:nvPr/>
        </p:nvPicPr>
        <p:blipFill rotWithShape="1">
          <a:blip r:embed="rId3"/>
          <a:srcRect t="6745" b="7763"/>
          <a:stretch/>
        </p:blipFill>
        <p:spPr>
          <a:xfrm>
            <a:off x="8911659" y="2226508"/>
            <a:ext cx="2039816" cy="2039816"/>
          </a:xfrm>
          <a:prstGeom prst="ellipse">
            <a:avLst/>
          </a:prstGeom>
          <a:ln>
            <a:noFill/>
          </a:ln>
          <a:effectLst>
            <a:softEdge rad="112500"/>
          </a:effectLst>
        </p:spPr>
      </p:pic>
      <p:pic>
        <p:nvPicPr>
          <p:cNvPr id="9" name="Picture 8" descr="A person smiling at camera&#10;&#10;Description automatically generated">
            <a:extLst>
              <a:ext uri="{FF2B5EF4-FFF2-40B4-BE49-F238E27FC236}">
                <a16:creationId xmlns:a16="http://schemas.microsoft.com/office/drawing/2014/main" id="{5CD43E98-63FE-9830-FC16-49CDBB42EF2D}"/>
              </a:ext>
            </a:extLst>
          </p:cNvPr>
          <p:cNvPicPr>
            <a:picLocks noChangeAspect="1"/>
          </p:cNvPicPr>
          <p:nvPr/>
        </p:nvPicPr>
        <p:blipFill>
          <a:blip r:embed="rId4"/>
          <a:stretch>
            <a:fillRect/>
          </a:stretch>
        </p:blipFill>
        <p:spPr>
          <a:xfrm>
            <a:off x="1085851" y="2452967"/>
            <a:ext cx="2103343" cy="2064120"/>
          </a:xfrm>
          <a:prstGeom prst="ellipse">
            <a:avLst/>
          </a:prstGeom>
          <a:ln>
            <a:noFill/>
          </a:ln>
          <a:effectLst>
            <a:softEdge rad="11250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1" b="-111"/>
            </a:stretch>
          </a:blipFill>
        </p:spPr>
        <p:txBody>
          <a:bodyPr lIns="91440" tIns="45720" rIns="91440" bIns="45720" anchor="t"/>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grpSp>
        <p:nvGrpSpPr>
          <p:cNvPr id="3" name="Group 3"/>
          <p:cNvGrpSpPr/>
          <p:nvPr/>
        </p:nvGrpSpPr>
        <p:grpSpPr>
          <a:xfrm>
            <a:off x="1548668" y="960057"/>
            <a:ext cx="9094664" cy="1142620"/>
            <a:chOff x="0" y="-9526"/>
            <a:chExt cx="18189328" cy="2285240"/>
          </a:xfrm>
        </p:grpSpPr>
        <p:sp>
          <p:nvSpPr>
            <p:cNvPr id="4" name="TextBox 4"/>
            <p:cNvSpPr txBox="1"/>
            <p:nvPr/>
          </p:nvSpPr>
          <p:spPr>
            <a:xfrm>
              <a:off x="0" y="-9526"/>
              <a:ext cx="18189328" cy="1360372"/>
            </a:xfrm>
            <a:prstGeom prst="rect">
              <a:avLst/>
            </a:prstGeom>
          </p:spPr>
          <p:txBody>
            <a:bodyPr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600"/>
                </a:lnSpc>
              </a:pPr>
              <a:r>
                <a:rPr lang="en-US" sz="4650" b="1" spc="47">
                  <a:solidFill>
                    <a:srgbClr val="F3F4ED"/>
                  </a:solidFill>
                  <a:latin typeface="Sagona Book"/>
                  <a:ea typeface="Playfair Display Bold"/>
                  <a:cs typeface="Playfair Display Bold"/>
                </a:rPr>
                <a:t>Introduction</a:t>
              </a:r>
              <a:endParaRPr lang="en-US" sz="4667" b="1" spc="47">
                <a:solidFill>
                  <a:srgbClr val="F3F4ED"/>
                </a:solidFill>
                <a:latin typeface="Sagona Book"/>
                <a:ea typeface="Playfair Display Bold"/>
                <a:cs typeface="Playfair Display Bold"/>
                <a:sym typeface="Playfair Display Bold"/>
              </a:endParaRPr>
            </a:p>
          </p:txBody>
        </p:sp>
        <p:sp>
          <p:nvSpPr>
            <p:cNvPr id="6" name="AutoShape 6"/>
            <p:cNvSpPr/>
            <p:nvPr/>
          </p:nvSpPr>
          <p:spPr>
            <a:xfrm>
              <a:off x="7647624" y="2214774"/>
              <a:ext cx="2894080" cy="60940"/>
            </a:xfrm>
            <a:prstGeom prst="rect">
              <a:avLst/>
            </a:prstGeom>
            <a:solidFill>
              <a:srgbClr val="C1A480"/>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grpSp>
      <p:sp>
        <p:nvSpPr>
          <p:cNvPr id="8" name="TextBox 7">
            <a:extLst>
              <a:ext uri="{FF2B5EF4-FFF2-40B4-BE49-F238E27FC236}">
                <a16:creationId xmlns:a16="http://schemas.microsoft.com/office/drawing/2014/main" id="{63110CC3-E0D4-4645-680C-ABE40030498C}"/>
              </a:ext>
            </a:extLst>
          </p:cNvPr>
          <p:cNvSpPr txBox="1"/>
          <p:nvPr/>
        </p:nvSpPr>
        <p:spPr>
          <a:xfrm>
            <a:off x="453537" y="2503363"/>
            <a:ext cx="11307230"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FFFFFF"/>
                </a:solidFill>
                <a:latin typeface="Sagona Book"/>
              </a:rPr>
              <a:t>We aim </a:t>
            </a:r>
            <a:r>
              <a:rPr lang="en-US" sz="3200" baseline="0">
                <a:solidFill>
                  <a:srgbClr val="FFFFFF"/>
                </a:solidFill>
                <a:latin typeface="Sagona Book"/>
              </a:rPr>
              <a:t>to provide a comprehensive understanding of the factors that influence wine quality and deliver tools that </a:t>
            </a:r>
            <a:r>
              <a:rPr lang="en-US" sz="3200">
                <a:solidFill>
                  <a:srgbClr val="FFFFFF"/>
                </a:solidFill>
                <a:latin typeface="Sagona Book"/>
              </a:rPr>
              <a:t>our vineyards can</a:t>
            </a:r>
            <a:r>
              <a:rPr lang="en-US" sz="3200" baseline="0">
                <a:solidFill>
                  <a:srgbClr val="FFFFFF"/>
                </a:solidFill>
                <a:latin typeface="Sagona Book"/>
              </a:rPr>
              <a:t> immediately apply to enhance their production processes.</a:t>
            </a:r>
            <a:endParaRPr lang="en-US" sz="3200">
              <a:solidFill>
                <a:srgbClr val="000000"/>
              </a:solidFill>
              <a:latin typeface="Sagona Book"/>
            </a:endParaRPr>
          </a:p>
          <a:p>
            <a:endParaRPr lang="en-US" sz="3200">
              <a:latin typeface="Sagona Book"/>
            </a:endParaRPr>
          </a:p>
        </p:txBody>
      </p:sp>
    </p:spTree>
    <p:extLst>
      <p:ext uri="{BB962C8B-B14F-4D97-AF65-F5344CB8AC3E}">
        <p14:creationId xmlns:p14="http://schemas.microsoft.com/office/powerpoint/2010/main" val="256693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grpSp>
        <p:nvGrpSpPr>
          <p:cNvPr id="4" name="Group 4"/>
          <p:cNvGrpSpPr/>
          <p:nvPr/>
        </p:nvGrpSpPr>
        <p:grpSpPr>
          <a:xfrm>
            <a:off x="347869" y="227456"/>
            <a:ext cx="5518246" cy="2335641"/>
            <a:chOff x="0" y="-9526"/>
            <a:chExt cx="11036492" cy="4671281"/>
          </a:xfrm>
        </p:grpSpPr>
        <p:sp>
          <p:nvSpPr>
            <p:cNvPr id="5" name="TextBox 5"/>
            <p:cNvSpPr txBox="1"/>
            <p:nvPr/>
          </p:nvSpPr>
          <p:spPr>
            <a:xfrm>
              <a:off x="0" y="-9526"/>
              <a:ext cx="11036492" cy="1360372"/>
            </a:xfrm>
            <a:prstGeom prst="rect">
              <a:avLst/>
            </a:prstGeom>
          </p:spPr>
          <p:txBody>
            <a:bodyPr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600"/>
                </a:lnSpc>
              </a:pPr>
              <a:r>
                <a:rPr lang="en-US" sz="4650" b="1" spc="47">
                  <a:solidFill>
                    <a:srgbClr val="F3F4ED"/>
                  </a:solidFill>
                  <a:latin typeface="Sagona Book"/>
                  <a:ea typeface="Playfair Display Bold"/>
                  <a:cs typeface="Playfair Display Bold"/>
                </a:rPr>
                <a:t>Data Information</a:t>
              </a:r>
              <a:endParaRPr lang="en-US" sz="4667" b="1" spc="47">
                <a:solidFill>
                  <a:srgbClr val="F3F4ED"/>
                </a:solidFill>
                <a:latin typeface="Sagona Book"/>
                <a:ea typeface="Playfair Display Bold"/>
                <a:cs typeface="Playfair Display Bold"/>
                <a:sym typeface="Playfair Display Bold"/>
              </a:endParaRPr>
            </a:p>
          </p:txBody>
        </p:sp>
        <p:sp>
          <p:nvSpPr>
            <p:cNvPr id="6" name="AutoShape 6"/>
            <p:cNvSpPr/>
            <p:nvPr/>
          </p:nvSpPr>
          <p:spPr>
            <a:xfrm>
              <a:off x="0" y="2214774"/>
              <a:ext cx="2894080" cy="60940"/>
            </a:xfrm>
            <a:prstGeom prst="rect">
              <a:avLst/>
            </a:prstGeom>
            <a:solidFill>
              <a:srgbClr val="C1A480"/>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7" name="TextBox 7"/>
            <p:cNvSpPr txBox="1"/>
            <p:nvPr/>
          </p:nvSpPr>
          <p:spPr>
            <a:xfrm>
              <a:off x="0" y="2964010"/>
              <a:ext cx="8678417" cy="704850"/>
            </a:xfrm>
            <a:prstGeom prst="rect">
              <a:avLst/>
            </a:prstGeom>
          </p:spPr>
          <p:txBody>
            <a:bodyPr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2719"/>
                </a:lnSpc>
              </a:pPr>
              <a:endParaRPr lang="en-US" sz="2250" b="1" spc="159">
                <a:solidFill>
                  <a:srgbClr val="F3F4ED"/>
                </a:solidFill>
                <a:latin typeface="Raleway Bold"/>
                <a:ea typeface="Raleway Bold"/>
                <a:cs typeface="Raleway Bold"/>
              </a:endParaRPr>
            </a:p>
          </p:txBody>
        </p:sp>
        <p:sp>
          <p:nvSpPr>
            <p:cNvPr id="8" name="TextBox 8"/>
            <p:cNvSpPr txBox="1"/>
            <p:nvPr/>
          </p:nvSpPr>
          <p:spPr>
            <a:xfrm>
              <a:off x="0" y="4048125"/>
              <a:ext cx="8678418" cy="613630"/>
            </a:xfrm>
            <a:prstGeom prst="rect">
              <a:avLst/>
            </a:prstGeom>
          </p:spPr>
          <p:txBody>
            <a:bodyPr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2613"/>
                </a:lnSpc>
              </a:pPr>
              <a:endParaRPr lang="en-US" sz="1850" spc="19">
                <a:solidFill>
                  <a:srgbClr val="F3F4ED"/>
                </a:solidFill>
                <a:latin typeface="Raleway"/>
                <a:ea typeface="Raleway"/>
                <a:cs typeface="Raleway"/>
              </a:endParaRPr>
            </a:p>
          </p:txBody>
        </p:sp>
      </p:grpSp>
      <p:sp>
        <p:nvSpPr>
          <p:cNvPr id="3" name="TextBox 2">
            <a:extLst>
              <a:ext uri="{FF2B5EF4-FFF2-40B4-BE49-F238E27FC236}">
                <a16:creationId xmlns:a16="http://schemas.microsoft.com/office/drawing/2014/main" id="{CCE92D6D-F88C-E380-277E-BA1E0192566C}"/>
              </a:ext>
            </a:extLst>
          </p:cNvPr>
          <p:cNvSpPr txBox="1"/>
          <p:nvPr/>
        </p:nvSpPr>
        <p:spPr>
          <a:xfrm>
            <a:off x="37544" y="3007076"/>
            <a:ext cx="11974134" cy="3231654"/>
          </a:xfrm>
          <a:prstGeom prst="rect">
            <a:avLst/>
          </a:prstGeom>
          <a:noFill/>
        </p:spPr>
        <p:txBody>
          <a:bodyPr wrap="square" lIns="91440" tIns="45720" rIns="91440" bIns="45720" rtlCol="0" anchor="t">
            <a:spAutoFit/>
          </a:bodyPr>
          <a:lstStyle/>
          <a:p>
            <a:pPr algn="ctr"/>
            <a:r>
              <a:rPr lang="en-US" sz="3000">
                <a:latin typeface="Raleway"/>
              </a:rPr>
              <a:t>What is our data?</a:t>
            </a:r>
          </a:p>
          <a:p>
            <a:pPr algn="ctr"/>
            <a:endParaRPr lang="en-US" sz="3000">
              <a:latin typeface="Raleway" pitchFamily="2" charset="0"/>
            </a:endParaRPr>
          </a:p>
          <a:p>
            <a:pPr algn="ctr"/>
            <a:endParaRPr lang="en-US" sz="3000">
              <a:latin typeface="Raleway" pitchFamily="2" charset="0"/>
            </a:endParaRPr>
          </a:p>
          <a:p>
            <a:pPr algn="ctr"/>
            <a:endParaRPr lang="en-US" sz="3000">
              <a:latin typeface="Raleway" pitchFamily="2" charset="0"/>
            </a:endParaRPr>
          </a:p>
          <a:p>
            <a:pPr algn="ctr"/>
            <a:endParaRPr lang="en-US" sz="3000">
              <a:latin typeface="Raleway" pitchFamily="2" charset="0"/>
            </a:endParaRPr>
          </a:p>
          <a:p>
            <a:pPr algn="ctr"/>
            <a:endParaRPr lang="en-US" sz="3000">
              <a:latin typeface="Raleway" pitchFamily="2" charset="0"/>
            </a:endParaRPr>
          </a:p>
          <a:p>
            <a:pPr marL="285750" indent="-285750">
              <a:buFont typeface="Arial" panose="020B0604020202020204" pitchFamily="34" charset="0"/>
              <a:buChar char="•"/>
            </a:pPr>
            <a:endParaRPr lang="en-US" sz="2400">
              <a:latin typeface="Raleway" pitchFamily="2" charset="0"/>
            </a:endParaRPr>
          </a:p>
        </p:txBody>
      </p:sp>
      <p:pic>
        <p:nvPicPr>
          <p:cNvPr id="19" name="Picture 18" descr="Public Domain Clip Art Image | California - Outline and Flag ...">
            <a:extLst>
              <a:ext uri="{FF2B5EF4-FFF2-40B4-BE49-F238E27FC236}">
                <a16:creationId xmlns:a16="http://schemas.microsoft.com/office/drawing/2014/main" id="{9CF68F15-5CB8-4D05-EAC6-F1C450B663D4}"/>
              </a:ext>
            </a:extLst>
          </p:cNvPr>
          <p:cNvPicPr>
            <a:picLocks noChangeAspect="1"/>
          </p:cNvPicPr>
          <p:nvPr/>
        </p:nvPicPr>
        <p:blipFill>
          <a:blip r:embed="rId4"/>
          <a:stretch>
            <a:fillRect/>
          </a:stretch>
        </p:blipFill>
        <p:spPr>
          <a:xfrm>
            <a:off x="9597838" y="1484780"/>
            <a:ext cx="1992405" cy="2223247"/>
          </a:xfrm>
          <a:prstGeom prst="rect">
            <a:avLst/>
          </a:prstGeom>
        </p:spPr>
      </p:pic>
      <p:pic>
        <p:nvPicPr>
          <p:cNvPr id="20" name="Picture 19" descr="File:Texas flag map.svg - Wikipedia">
            <a:extLst>
              <a:ext uri="{FF2B5EF4-FFF2-40B4-BE49-F238E27FC236}">
                <a16:creationId xmlns:a16="http://schemas.microsoft.com/office/drawing/2014/main" id="{530B2D73-8032-7919-22D6-398E3FAF5214}"/>
              </a:ext>
            </a:extLst>
          </p:cNvPr>
          <p:cNvPicPr>
            <a:picLocks noChangeAspect="1"/>
          </p:cNvPicPr>
          <p:nvPr/>
        </p:nvPicPr>
        <p:blipFill>
          <a:blip r:embed="rId5"/>
          <a:stretch>
            <a:fillRect/>
          </a:stretch>
        </p:blipFill>
        <p:spPr>
          <a:xfrm>
            <a:off x="613523" y="1672479"/>
            <a:ext cx="2087095" cy="2033867"/>
          </a:xfrm>
          <a:prstGeom prst="rect">
            <a:avLst/>
          </a:prstGeom>
        </p:spPr>
      </p:pic>
      <p:sp>
        <p:nvSpPr>
          <p:cNvPr id="9" name="TextBox 8">
            <a:extLst>
              <a:ext uri="{FF2B5EF4-FFF2-40B4-BE49-F238E27FC236}">
                <a16:creationId xmlns:a16="http://schemas.microsoft.com/office/drawing/2014/main" id="{D9D17333-96B7-865D-7549-3B4BB3F6EA6E}"/>
              </a:ext>
            </a:extLst>
          </p:cNvPr>
          <p:cNvSpPr txBox="1"/>
          <p:nvPr/>
        </p:nvSpPr>
        <p:spPr>
          <a:xfrm>
            <a:off x="316992" y="5065776"/>
            <a:ext cx="1153972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latin typeface="Raleway"/>
              </a:rPr>
              <a:t>3,296 observations = excluding missing values and narrowing to California wines</a:t>
            </a:r>
            <a:endParaRPr lang="en-US"/>
          </a:p>
        </p:txBody>
      </p:sp>
      <p:sp>
        <p:nvSpPr>
          <p:cNvPr id="10" name="TextBox 9">
            <a:extLst>
              <a:ext uri="{FF2B5EF4-FFF2-40B4-BE49-F238E27FC236}">
                <a16:creationId xmlns:a16="http://schemas.microsoft.com/office/drawing/2014/main" id="{65B9FCB0-C749-0249-8F3B-C7B5626F790D}"/>
              </a:ext>
            </a:extLst>
          </p:cNvPr>
          <p:cNvSpPr txBox="1"/>
          <p:nvPr/>
        </p:nvSpPr>
        <p:spPr>
          <a:xfrm>
            <a:off x="329184" y="4047744"/>
            <a:ext cx="1152753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latin typeface="Raleway"/>
              </a:rPr>
              <a:t>5,463 observations = red &amp; white wines from Texas and California</a:t>
            </a:r>
            <a:endParaRPr lang="en-US"/>
          </a:p>
        </p:txBody>
      </p:sp>
    </p:spTree>
    <p:extLst>
      <p:ext uri="{BB962C8B-B14F-4D97-AF65-F5344CB8AC3E}">
        <p14:creationId xmlns:p14="http://schemas.microsoft.com/office/powerpoint/2010/main" val="136026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par>
                                <p:cTn id="13" presetID="6" presetClass="emph" presetSubtype="0" fill="hold" nodeType="withEffect">
                                  <p:stCondLst>
                                    <p:cond delay="0"/>
                                  </p:stCondLst>
                                  <p:childTnLst>
                                    <p:animScale>
                                      <p:cBhvr>
                                        <p:cTn id="14" dur="500" fill="hold"/>
                                        <p:tgtEl>
                                          <p:spTgt spid="19"/>
                                        </p:tgtEl>
                                      </p:cBhvr>
                                      <p:by x="150000" y="150000"/>
                                    </p:animScale>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13A45"/>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893CCAC0-847D-03B0-CB10-AB5D69CE1981}"/>
              </a:ext>
            </a:extLst>
          </p:cNvPr>
          <p:cNvGrpSpPr/>
          <p:nvPr/>
        </p:nvGrpSpPr>
        <p:grpSpPr>
          <a:xfrm>
            <a:off x="123853" y="172863"/>
            <a:ext cx="11944294" cy="2328819"/>
            <a:chOff x="-7260312" y="4118"/>
            <a:chExt cx="17452477" cy="4657637"/>
          </a:xfrm>
        </p:grpSpPr>
        <p:sp>
          <p:nvSpPr>
            <p:cNvPr id="3" name="TextBox 5">
              <a:extLst>
                <a:ext uri="{FF2B5EF4-FFF2-40B4-BE49-F238E27FC236}">
                  <a16:creationId xmlns:a16="http://schemas.microsoft.com/office/drawing/2014/main" id="{CE072C57-8EB1-8AC3-DBE2-662BDA353658}"/>
                </a:ext>
              </a:extLst>
            </p:cNvPr>
            <p:cNvSpPr txBox="1"/>
            <p:nvPr/>
          </p:nvSpPr>
          <p:spPr>
            <a:xfrm>
              <a:off x="-7260312" y="4118"/>
              <a:ext cx="17452477" cy="136037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600"/>
                </a:lnSpc>
              </a:pPr>
              <a:r>
                <a:rPr lang="en-US" sz="4650" b="1" spc="47">
                  <a:solidFill>
                    <a:srgbClr val="F3F4ED"/>
                  </a:solidFill>
                  <a:latin typeface="Sagona Book"/>
                  <a:ea typeface="Playfair Display Bold"/>
                  <a:cs typeface="Playfair Display Bold"/>
                </a:rPr>
                <a:t>  Variables To Consider</a:t>
              </a:r>
              <a:endParaRPr lang="en-US" sz="4667" b="1" spc="47">
                <a:solidFill>
                  <a:srgbClr val="F3F4ED"/>
                </a:solidFill>
                <a:latin typeface="Sagona Book"/>
                <a:ea typeface="Playfair Display Bold"/>
                <a:cs typeface="Playfair Display Bold"/>
                <a:sym typeface="Playfair Display Bold"/>
              </a:endParaRPr>
            </a:p>
          </p:txBody>
        </p:sp>
        <p:sp>
          <p:nvSpPr>
            <p:cNvPr id="4" name="AutoShape 6">
              <a:extLst>
                <a:ext uri="{FF2B5EF4-FFF2-40B4-BE49-F238E27FC236}">
                  <a16:creationId xmlns:a16="http://schemas.microsoft.com/office/drawing/2014/main" id="{B9B3A863-A3D1-4401-EE18-4708D13CA3A6}"/>
                </a:ext>
              </a:extLst>
            </p:cNvPr>
            <p:cNvSpPr/>
            <p:nvPr/>
          </p:nvSpPr>
          <p:spPr>
            <a:xfrm>
              <a:off x="18887" y="1561252"/>
              <a:ext cx="2894080" cy="60940"/>
            </a:xfrm>
            <a:prstGeom prst="rect">
              <a:avLst/>
            </a:prstGeom>
            <a:solidFill>
              <a:srgbClr val="C1A480"/>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5" name="TextBox 7">
              <a:extLst>
                <a:ext uri="{FF2B5EF4-FFF2-40B4-BE49-F238E27FC236}">
                  <a16:creationId xmlns:a16="http://schemas.microsoft.com/office/drawing/2014/main" id="{223A65D9-89F2-04D5-29E1-4A03A2CBB0CB}"/>
                </a:ext>
              </a:extLst>
            </p:cNvPr>
            <p:cNvSpPr txBox="1"/>
            <p:nvPr/>
          </p:nvSpPr>
          <p:spPr>
            <a:xfrm>
              <a:off x="0" y="2964010"/>
              <a:ext cx="8678417" cy="704850"/>
            </a:xfrm>
            <a:prstGeom prst="rect">
              <a:avLst/>
            </a:prstGeom>
          </p:spPr>
          <p:txBody>
            <a:bodyPr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2719"/>
                </a:lnSpc>
              </a:pPr>
              <a:endParaRPr lang="en-US" sz="2250" b="1" spc="159">
                <a:solidFill>
                  <a:srgbClr val="F3F4ED"/>
                </a:solidFill>
                <a:latin typeface="Raleway Bold"/>
                <a:ea typeface="Raleway Bold"/>
                <a:cs typeface="Raleway Bold"/>
              </a:endParaRPr>
            </a:p>
          </p:txBody>
        </p:sp>
        <p:sp>
          <p:nvSpPr>
            <p:cNvPr id="6" name="TextBox 8">
              <a:extLst>
                <a:ext uri="{FF2B5EF4-FFF2-40B4-BE49-F238E27FC236}">
                  <a16:creationId xmlns:a16="http://schemas.microsoft.com/office/drawing/2014/main" id="{40C7D4AF-D8D2-7CDB-CF1D-B59840C4A657}"/>
                </a:ext>
              </a:extLst>
            </p:cNvPr>
            <p:cNvSpPr txBox="1"/>
            <p:nvPr/>
          </p:nvSpPr>
          <p:spPr>
            <a:xfrm>
              <a:off x="0" y="4048125"/>
              <a:ext cx="8678418" cy="613630"/>
            </a:xfrm>
            <a:prstGeom prst="rect">
              <a:avLst/>
            </a:prstGeom>
          </p:spPr>
          <p:txBody>
            <a:bodyPr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2613"/>
                </a:lnSpc>
              </a:pPr>
              <a:endParaRPr lang="en-US" sz="1850" spc="19">
                <a:solidFill>
                  <a:srgbClr val="F3F4ED"/>
                </a:solidFill>
                <a:latin typeface="Raleway"/>
                <a:ea typeface="Raleway"/>
                <a:cs typeface="Raleway"/>
              </a:endParaRPr>
            </a:p>
          </p:txBody>
        </p:sp>
      </p:grpSp>
      <p:sp>
        <p:nvSpPr>
          <p:cNvPr id="7" name="TextBox 6">
            <a:extLst>
              <a:ext uri="{FF2B5EF4-FFF2-40B4-BE49-F238E27FC236}">
                <a16:creationId xmlns:a16="http://schemas.microsoft.com/office/drawing/2014/main" id="{DECC3237-FCD6-AACF-8344-EEA4E6284A64}"/>
              </a:ext>
            </a:extLst>
          </p:cNvPr>
          <p:cNvSpPr txBox="1"/>
          <p:nvPr/>
        </p:nvSpPr>
        <p:spPr>
          <a:xfrm>
            <a:off x="923103" y="2171398"/>
            <a:ext cx="5445456" cy="2677656"/>
          </a:xfrm>
          <a:prstGeom prst="rect">
            <a:avLst/>
          </a:prstGeom>
          <a:noFill/>
        </p:spPr>
        <p:txBody>
          <a:bodyPr wrap="square" rtlCol="0">
            <a:spAutoFit/>
          </a:bodyPr>
          <a:lstStyle/>
          <a:p>
            <a:pPr marL="285750" indent="-285750">
              <a:buFont typeface="Arial" panose="020B0604020202020204" pitchFamily="34" charset="0"/>
              <a:buChar char="•"/>
            </a:pPr>
            <a:r>
              <a:rPr lang="en-US" sz="2400">
                <a:latin typeface="Raleway" pitchFamily="2" charset="0"/>
              </a:rPr>
              <a:t>Quality</a:t>
            </a:r>
          </a:p>
          <a:p>
            <a:pPr marL="285750" indent="-285750">
              <a:buFont typeface="Arial" panose="020B0604020202020204" pitchFamily="34" charset="0"/>
              <a:buChar char="•"/>
            </a:pPr>
            <a:r>
              <a:rPr lang="en-US" sz="2400">
                <a:latin typeface="Raleway" pitchFamily="2" charset="0"/>
              </a:rPr>
              <a:t>Location sourced (California)</a:t>
            </a:r>
          </a:p>
          <a:p>
            <a:pPr marL="285750" indent="-285750">
              <a:buFont typeface="Arial" panose="020B0604020202020204" pitchFamily="34" charset="0"/>
              <a:buChar char="•"/>
            </a:pPr>
            <a:r>
              <a:rPr lang="en-US" sz="2400">
                <a:latin typeface="Raleway" pitchFamily="2" charset="0"/>
              </a:rPr>
              <a:t>Chemical Properties</a:t>
            </a:r>
          </a:p>
          <a:p>
            <a:pPr marL="742950" lvl="1" indent="-285750">
              <a:buFont typeface="Arial" panose="020B0604020202020204" pitchFamily="34" charset="0"/>
              <a:buChar char="•"/>
            </a:pPr>
            <a:r>
              <a:rPr lang="en-US" sz="2400">
                <a:latin typeface="Raleway" pitchFamily="2" charset="0"/>
              </a:rPr>
              <a:t>pH</a:t>
            </a:r>
          </a:p>
          <a:p>
            <a:pPr marL="742950" lvl="1" indent="-285750">
              <a:buFont typeface="Arial" panose="020B0604020202020204" pitchFamily="34" charset="0"/>
              <a:buChar char="•"/>
            </a:pPr>
            <a:r>
              <a:rPr lang="en-US" sz="2400">
                <a:latin typeface="Raleway" pitchFamily="2" charset="0"/>
              </a:rPr>
              <a:t>Sulfur Dioxide</a:t>
            </a:r>
          </a:p>
          <a:p>
            <a:pPr marL="742950" lvl="1" indent="-285750">
              <a:buFont typeface="Arial" panose="020B0604020202020204" pitchFamily="34" charset="0"/>
              <a:buChar char="•"/>
            </a:pPr>
            <a:r>
              <a:rPr lang="en-US" sz="2400">
                <a:latin typeface="Raleway" pitchFamily="2" charset="0"/>
              </a:rPr>
              <a:t>Sugars</a:t>
            </a:r>
          </a:p>
          <a:p>
            <a:pPr marL="742950" lvl="1" indent="-285750">
              <a:buFont typeface="Arial" panose="020B0604020202020204" pitchFamily="34" charset="0"/>
              <a:buChar char="•"/>
            </a:pPr>
            <a:r>
              <a:rPr lang="en-US" sz="2400">
                <a:latin typeface="Raleway" pitchFamily="2" charset="0"/>
              </a:rPr>
              <a:t>Acidity Levels</a:t>
            </a:r>
          </a:p>
        </p:txBody>
      </p:sp>
      <p:pic>
        <p:nvPicPr>
          <p:cNvPr id="15" name="Picture 14" descr="A liquid pouring into a beaker&#10;&#10;Description automatically generated">
            <a:extLst>
              <a:ext uri="{FF2B5EF4-FFF2-40B4-BE49-F238E27FC236}">
                <a16:creationId xmlns:a16="http://schemas.microsoft.com/office/drawing/2014/main" id="{E70EF66F-36CE-6645-6545-E189B0CDC7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7527" y="1652809"/>
            <a:ext cx="6225659" cy="4669244"/>
          </a:xfrm>
          <a:prstGeom prst="ellipse">
            <a:avLst/>
          </a:prstGeom>
          <a:ln>
            <a:noFill/>
          </a:ln>
          <a:effectLst>
            <a:softEdge rad="112500"/>
          </a:effectLst>
        </p:spPr>
      </p:pic>
    </p:spTree>
    <p:extLst>
      <p:ext uri="{BB962C8B-B14F-4D97-AF65-F5344CB8AC3E}">
        <p14:creationId xmlns:p14="http://schemas.microsoft.com/office/powerpoint/2010/main" val="69873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fade">
                                      <p:cBhvr>
                                        <p:cTn id="32" dur="500"/>
                                        <p:tgtEl>
                                          <p:spTgt spid="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fade">
                                      <p:cBhvr>
                                        <p:cTn id="37" dur="500"/>
                                        <p:tgtEl>
                                          <p:spTgt spid="7">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6" end="6"/>
                                            </p:txEl>
                                          </p:spTgt>
                                        </p:tgtEl>
                                        <p:attrNameLst>
                                          <p:attrName>style.visibility</p:attrName>
                                        </p:attrNameLst>
                                      </p:cBhvr>
                                      <p:to>
                                        <p:strVal val="visible"/>
                                      </p:to>
                                    </p:set>
                                    <p:animEffect transition="in" filter="fade">
                                      <p:cBhvr>
                                        <p:cTn id="4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715" t="-20399" r="-3359" b="-5240"/>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grpSp>
        <p:nvGrpSpPr>
          <p:cNvPr id="4" name="Group 4"/>
          <p:cNvGrpSpPr/>
          <p:nvPr/>
        </p:nvGrpSpPr>
        <p:grpSpPr>
          <a:xfrm>
            <a:off x="738028" y="192756"/>
            <a:ext cx="10666716" cy="1545379"/>
            <a:chOff x="0" y="-9524"/>
            <a:chExt cx="21333432" cy="3090758"/>
          </a:xfrm>
        </p:grpSpPr>
        <p:sp>
          <p:nvSpPr>
            <p:cNvPr id="5" name="TextBox 5"/>
            <p:cNvSpPr txBox="1"/>
            <p:nvPr/>
          </p:nvSpPr>
          <p:spPr>
            <a:xfrm>
              <a:off x="0" y="-9524"/>
              <a:ext cx="21333432" cy="2872582"/>
            </a:xfrm>
            <a:prstGeom prst="rect">
              <a:avLst/>
            </a:prstGeom>
          </p:spPr>
          <p:txBody>
            <a:bodyPr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600"/>
                </a:lnSpc>
              </a:pPr>
              <a:r>
                <a:rPr lang="en-US" sz="4650" b="1" spc="47">
                  <a:solidFill>
                    <a:srgbClr val="F3F4ED"/>
                  </a:solidFill>
                  <a:latin typeface="Sagona Book"/>
                  <a:ea typeface="Playfair Display Bold"/>
                  <a:cs typeface="Playfair Display Bold"/>
                  <a:sym typeface="Playfair Display Bold"/>
                </a:rPr>
                <a:t>Which Variables Are Important To </a:t>
              </a:r>
              <a:endParaRPr lang="en-US" sz="4650" b="1" spc="47">
                <a:solidFill>
                  <a:srgbClr val="F3F4ED"/>
                </a:solidFill>
                <a:latin typeface="Sagona Book"/>
                <a:ea typeface="Playfair Display Bold"/>
                <a:cs typeface="Playfair Display Bold"/>
              </a:endParaRPr>
            </a:p>
            <a:p>
              <a:pPr algn="ctr">
                <a:lnSpc>
                  <a:spcPts val="5600"/>
                </a:lnSpc>
              </a:pPr>
              <a:r>
                <a:rPr lang="en-US" sz="4650" b="1" spc="47">
                  <a:solidFill>
                    <a:srgbClr val="F3F4ED"/>
                  </a:solidFill>
                  <a:latin typeface="Sagona Book"/>
                  <a:ea typeface="Playfair Display Bold"/>
                  <a:cs typeface="Playfair Display Bold"/>
                  <a:sym typeface="Playfair Display Bold"/>
                </a:rPr>
                <a:t>Quality?</a:t>
              </a:r>
              <a:endParaRPr lang="en-US" sz="4650" b="1" spc="47">
                <a:solidFill>
                  <a:srgbClr val="F3F4ED"/>
                </a:solidFill>
                <a:latin typeface="Sagona Book"/>
                <a:ea typeface="Playfair Display Bold"/>
                <a:cs typeface="Playfair Display Bold"/>
              </a:endParaRPr>
            </a:p>
          </p:txBody>
        </p:sp>
        <p:sp>
          <p:nvSpPr>
            <p:cNvPr id="6" name="AutoShape 6"/>
            <p:cNvSpPr/>
            <p:nvPr/>
          </p:nvSpPr>
          <p:spPr>
            <a:xfrm>
              <a:off x="9219676" y="3020294"/>
              <a:ext cx="2894080" cy="60940"/>
            </a:xfrm>
            <a:prstGeom prst="rect">
              <a:avLst/>
            </a:prstGeom>
            <a:solidFill>
              <a:srgbClr val="C1A480"/>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grpSp>
      <p:sp>
        <p:nvSpPr>
          <p:cNvPr id="10" name="AutoShape 2">
            <a:extLst>
              <a:ext uri="{FF2B5EF4-FFF2-40B4-BE49-F238E27FC236}">
                <a16:creationId xmlns:a16="http://schemas.microsoft.com/office/drawing/2014/main" id="{5AC2349A-2DC2-4E48-15F2-B989A0A37A1F}"/>
              </a:ext>
            </a:extLst>
          </p:cNvPr>
          <p:cNvSpPr>
            <a:spLocks noChangeAspect="1" noChangeArrowheads="1"/>
          </p:cNvSpPr>
          <p:nvPr/>
        </p:nvSpPr>
        <p:spPr bwMode="auto">
          <a:xfrm>
            <a:off x="5943600" y="3276600"/>
            <a:ext cx="3796748" cy="37967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a:extLst>
              <a:ext uri="{FF2B5EF4-FFF2-40B4-BE49-F238E27FC236}">
                <a16:creationId xmlns:a16="http://schemas.microsoft.com/office/drawing/2014/main" id="{4DBF9FCC-7D8A-64DD-04DD-9CEA2A5EEEF2}"/>
              </a:ext>
            </a:extLst>
          </p:cNvPr>
          <p:cNvPicPr>
            <a:picLocks noChangeAspect="1"/>
          </p:cNvPicPr>
          <p:nvPr/>
        </p:nvPicPr>
        <p:blipFill>
          <a:blip r:embed="rId4"/>
          <a:stretch>
            <a:fillRect/>
          </a:stretch>
        </p:blipFill>
        <p:spPr>
          <a:xfrm>
            <a:off x="3246641" y="1880441"/>
            <a:ext cx="5649490" cy="4947433"/>
          </a:xfrm>
          <a:prstGeom prst="rect">
            <a:avLst/>
          </a:prstGeom>
        </p:spPr>
      </p:pic>
      <p:sp>
        <p:nvSpPr>
          <p:cNvPr id="19" name="Arrow: Up 18">
            <a:extLst>
              <a:ext uri="{FF2B5EF4-FFF2-40B4-BE49-F238E27FC236}">
                <a16:creationId xmlns:a16="http://schemas.microsoft.com/office/drawing/2014/main" id="{6C600548-246C-6719-0D89-10E8176BBE3B}"/>
              </a:ext>
            </a:extLst>
          </p:cNvPr>
          <p:cNvSpPr/>
          <p:nvPr/>
        </p:nvSpPr>
        <p:spPr>
          <a:xfrm rot="13608076">
            <a:off x="7385021" y="2216050"/>
            <a:ext cx="130363" cy="708991"/>
          </a:xfrm>
          <a:prstGeom prst="upArrow">
            <a:avLst>
              <a:gd name="adj1" fmla="val 50000"/>
              <a:gd name="adj2" fmla="val 14993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Up 19">
            <a:extLst>
              <a:ext uri="{FF2B5EF4-FFF2-40B4-BE49-F238E27FC236}">
                <a16:creationId xmlns:a16="http://schemas.microsoft.com/office/drawing/2014/main" id="{8062D852-508F-9EA7-F0E7-8560F81398E1}"/>
              </a:ext>
            </a:extLst>
          </p:cNvPr>
          <p:cNvSpPr/>
          <p:nvPr/>
        </p:nvSpPr>
        <p:spPr>
          <a:xfrm rot="13608076">
            <a:off x="8110171" y="2185704"/>
            <a:ext cx="130363" cy="708991"/>
          </a:xfrm>
          <a:prstGeom prst="upArrow">
            <a:avLst>
              <a:gd name="adj1" fmla="val 50000"/>
              <a:gd name="adj2" fmla="val 14993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Up 20">
            <a:extLst>
              <a:ext uri="{FF2B5EF4-FFF2-40B4-BE49-F238E27FC236}">
                <a16:creationId xmlns:a16="http://schemas.microsoft.com/office/drawing/2014/main" id="{2856CA22-FD0C-D12A-9346-D6FE9B258ABD}"/>
              </a:ext>
            </a:extLst>
          </p:cNvPr>
          <p:cNvSpPr/>
          <p:nvPr/>
        </p:nvSpPr>
        <p:spPr>
          <a:xfrm rot="13608076">
            <a:off x="6799540" y="1829860"/>
            <a:ext cx="130363" cy="708991"/>
          </a:xfrm>
          <a:prstGeom prst="upArrow">
            <a:avLst>
              <a:gd name="adj1" fmla="val 50000"/>
              <a:gd name="adj2" fmla="val 14993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6090354-C1B9-AB57-9EFD-F2D9A9205231}"/>
              </a:ext>
            </a:extLst>
          </p:cNvPr>
          <p:cNvSpPr/>
          <p:nvPr/>
        </p:nvSpPr>
        <p:spPr>
          <a:xfrm>
            <a:off x="3319671" y="3246254"/>
            <a:ext cx="4781642" cy="314129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5D16C29F-913B-1A03-332C-BB062C7BE5BF}"/>
              </a:ext>
            </a:extLst>
          </p:cNvPr>
          <p:cNvPicPr>
            <a:picLocks noChangeAspect="1"/>
          </p:cNvPicPr>
          <p:nvPr/>
        </p:nvPicPr>
        <p:blipFill>
          <a:blip r:embed="rId5"/>
          <a:stretch>
            <a:fillRect/>
          </a:stretch>
        </p:blipFill>
        <p:spPr>
          <a:xfrm>
            <a:off x="4170199" y="6079545"/>
            <a:ext cx="3931113" cy="258539"/>
          </a:xfrm>
          <a:prstGeom prst="rect">
            <a:avLst/>
          </a:prstGeom>
        </p:spPr>
      </p:pic>
      <p:sp>
        <p:nvSpPr>
          <p:cNvPr id="27" name="Rectangle 26">
            <a:extLst>
              <a:ext uri="{FF2B5EF4-FFF2-40B4-BE49-F238E27FC236}">
                <a16:creationId xmlns:a16="http://schemas.microsoft.com/office/drawing/2014/main" id="{3A8DE78B-AA09-588E-F761-2BB640DBAB4E}"/>
              </a:ext>
            </a:extLst>
          </p:cNvPr>
          <p:cNvSpPr/>
          <p:nvPr/>
        </p:nvSpPr>
        <p:spPr>
          <a:xfrm>
            <a:off x="3664226" y="6338084"/>
            <a:ext cx="4437086" cy="25139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Up 28">
            <a:extLst>
              <a:ext uri="{FF2B5EF4-FFF2-40B4-BE49-F238E27FC236}">
                <a16:creationId xmlns:a16="http://schemas.microsoft.com/office/drawing/2014/main" id="{AC136E31-8AC8-5EE6-2A1A-B5EF040D21DB}"/>
              </a:ext>
            </a:extLst>
          </p:cNvPr>
          <p:cNvSpPr/>
          <p:nvPr/>
        </p:nvSpPr>
        <p:spPr>
          <a:xfrm rot="13608076">
            <a:off x="7405621" y="2393530"/>
            <a:ext cx="130363" cy="708991"/>
          </a:xfrm>
          <a:prstGeom prst="upArrow">
            <a:avLst>
              <a:gd name="adj1" fmla="val 50000"/>
              <a:gd name="adj2" fmla="val 14993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par>
                          <p:cTn id="19" fill="hold">
                            <p:stCondLst>
                              <p:cond delay="500"/>
                            </p:stCondLst>
                            <p:childTnLst>
                              <p:par>
                                <p:cTn id="20" presetID="64" presetClass="path" presetSubtype="0" accel="50000" decel="50000" fill="hold" nodeType="afterEffect">
                                  <p:stCondLst>
                                    <p:cond delay="0"/>
                                  </p:stCondLst>
                                  <p:childTnLst>
                                    <p:animMotion origin="layout" path="M 4.79167E-6 -4.07407E-6 L 0.00052 -0.41157 " pathEditMode="relative" rAng="0" ptsTypes="AA">
                                      <p:cBhvr>
                                        <p:cTn id="21" dur="2000" fill="hold"/>
                                        <p:tgtEl>
                                          <p:spTgt spid="25"/>
                                        </p:tgtEl>
                                        <p:attrNameLst>
                                          <p:attrName>ppt_x</p:attrName>
                                          <p:attrName>ppt_y</p:attrName>
                                        </p:attrNameLst>
                                      </p:cBhvr>
                                      <p:rCtr x="26" y="-20579"/>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6" grpId="0" animBg="1"/>
      <p:bldP spid="27"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grpSp>
        <p:nvGrpSpPr>
          <p:cNvPr id="4" name="Group 4"/>
          <p:cNvGrpSpPr/>
          <p:nvPr/>
        </p:nvGrpSpPr>
        <p:grpSpPr>
          <a:xfrm>
            <a:off x="762642" y="681038"/>
            <a:ext cx="10666716" cy="1142619"/>
            <a:chOff x="0" y="-9524"/>
            <a:chExt cx="21333432" cy="2285238"/>
          </a:xfrm>
        </p:grpSpPr>
        <p:sp>
          <p:nvSpPr>
            <p:cNvPr id="5" name="TextBox 5"/>
            <p:cNvSpPr txBox="1"/>
            <p:nvPr/>
          </p:nvSpPr>
          <p:spPr>
            <a:xfrm>
              <a:off x="0" y="-9524"/>
              <a:ext cx="21333432" cy="1309076"/>
            </a:xfrm>
            <a:prstGeom prst="rect">
              <a:avLst/>
            </a:prstGeom>
          </p:spPr>
          <p:txBody>
            <a:bodyPr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600"/>
                </a:lnSpc>
              </a:pPr>
              <a:r>
                <a:rPr lang="en-US" sz="4000" b="1" spc="47" dirty="0">
                  <a:solidFill>
                    <a:srgbClr val="F3F4ED"/>
                  </a:solidFill>
                  <a:latin typeface="Sagona Book"/>
                  <a:ea typeface="Playfair Display Bold"/>
                  <a:cs typeface="Playfair Display Bold"/>
                  <a:sym typeface="Playfair Display Bold"/>
                </a:rPr>
                <a:t>KNN &amp; Naïve Bayes Model Comparison</a:t>
              </a:r>
              <a:endParaRPr lang="en-US" sz="4000" b="1" spc="47" dirty="0">
                <a:solidFill>
                  <a:srgbClr val="F3F4ED"/>
                </a:solidFill>
                <a:latin typeface="Sagona Book"/>
                <a:ea typeface="Playfair Display Bold"/>
                <a:cs typeface="Playfair Display Bold"/>
              </a:endParaRPr>
            </a:p>
          </p:txBody>
        </p:sp>
        <p:sp>
          <p:nvSpPr>
            <p:cNvPr id="6" name="AutoShape 6"/>
            <p:cNvSpPr/>
            <p:nvPr/>
          </p:nvSpPr>
          <p:spPr>
            <a:xfrm>
              <a:off x="9219676" y="2214774"/>
              <a:ext cx="2894080" cy="60940"/>
            </a:xfrm>
            <a:prstGeom prst="rect">
              <a:avLst/>
            </a:prstGeom>
            <a:solidFill>
              <a:srgbClr val="C1A480"/>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grpSp>
      <p:graphicFrame>
        <p:nvGraphicFramePr>
          <p:cNvPr id="11" name="Table 10">
            <a:extLst>
              <a:ext uri="{FF2B5EF4-FFF2-40B4-BE49-F238E27FC236}">
                <a16:creationId xmlns:a16="http://schemas.microsoft.com/office/drawing/2014/main" id="{1C87B9DE-7454-C8B1-6AFB-B7E1336D5F75}"/>
              </a:ext>
            </a:extLst>
          </p:cNvPr>
          <p:cNvGraphicFramePr>
            <a:graphicFrameLocks noGrp="1"/>
          </p:cNvGraphicFramePr>
          <p:nvPr>
            <p:extLst>
              <p:ext uri="{D42A27DB-BD31-4B8C-83A1-F6EECF244321}">
                <p14:modId xmlns:p14="http://schemas.microsoft.com/office/powerpoint/2010/main" val="3158821221"/>
              </p:ext>
            </p:extLst>
          </p:nvPr>
        </p:nvGraphicFramePr>
        <p:xfrm>
          <a:off x="2017058" y="2308412"/>
          <a:ext cx="8168640" cy="3352800"/>
        </p:xfrm>
        <a:graphic>
          <a:graphicData uri="http://schemas.openxmlformats.org/drawingml/2006/table">
            <a:tbl>
              <a:tblPr firstRow="1" bandRow="1">
                <a:tableStyleId>{5C22544A-7EE6-4342-B048-85BDC9FD1C3A}</a:tableStyleId>
              </a:tblPr>
              <a:tblGrid>
                <a:gridCol w="4084320">
                  <a:extLst>
                    <a:ext uri="{9D8B030D-6E8A-4147-A177-3AD203B41FA5}">
                      <a16:colId xmlns:a16="http://schemas.microsoft.com/office/drawing/2014/main" val="687961321"/>
                    </a:ext>
                  </a:extLst>
                </a:gridCol>
                <a:gridCol w="4084320">
                  <a:extLst>
                    <a:ext uri="{9D8B030D-6E8A-4147-A177-3AD203B41FA5}">
                      <a16:colId xmlns:a16="http://schemas.microsoft.com/office/drawing/2014/main" val="2208286367"/>
                    </a:ext>
                  </a:extLst>
                </a:gridCol>
              </a:tblGrid>
              <a:tr h="352985">
                <a:tc>
                  <a:txBody>
                    <a:bodyPr/>
                    <a:lstStyle/>
                    <a:p>
                      <a:r>
                        <a:rPr lang="en-US" sz="2800">
                          <a:latin typeface="Raleway"/>
                        </a:rPr>
                        <a:t>KNN (K=1)</a:t>
                      </a:r>
                    </a:p>
                  </a:txBody>
                  <a:tcPr/>
                </a:tc>
                <a:tc>
                  <a:txBody>
                    <a:bodyPr/>
                    <a:lstStyle/>
                    <a:p>
                      <a:r>
                        <a:rPr lang="en-US" sz="2800">
                          <a:latin typeface="Raleway"/>
                        </a:rPr>
                        <a:t>Naïve Baye</a:t>
                      </a:r>
                    </a:p>
                  </a:txBody>
                  <a:tcPr/>
                </a:tc>
                <a:extLst>
                  <a:ext uri="{0D108BD9-81ED-4DB2-BD59-A6C34878D82A}">
                    <a16:rowId xmlns:a16="http://schemas.microsoft.com/office/drawing/2014/main" val="802413904"/>
                  </a:ext>
                </a:extLst>
              </a:tr>
              <a:tr h="370840">
                <a:tc>
                  <a:txBody>
                    <a:bodyPr/>
                    <a:lstStyle/>
                    <a:p>
                      <a:r>
                        <a:rPr lang="en-US" sz="2800">
                          <a:latin typeface="Raleway"/>
                        </a:rPr>
                        <a:t>improved sensitivity with SMOTE for class 4,8 except 9</a:t>
                      </a:r>
                    </a:p>
                  </a:txBody>
                  <a:tcPr/>
                </a:tc>
                <a:tc>
                  <a:txBody>
                    <a:bodyPr/>
                    <a:lstStyle/>
                    <a:p>
                      <a:r>
                        <a:rPr lang="en-US" sz="2800">
                          <a:latin typeface="Raleway"/>
                        </a:rPr>
                        <a:t>-did not improve sensitivity with SMOTE for class 4,8,9</a:t>
                      </a:r>
                    </a:p>
                  </a:txBody>
                  <a:tcPr/>
                </a:tc>
                <a:extLst>
                  <a:ext uri="{0D108BD9-81ED-4DB2-BD59-A6C34878D82A}">
                    <a16:rowId xmlns:a16="http://schemas.microsoft.com/office/drawing/2014/main" val="3159550785"/>
                  </a:ext>
                </a:extLst>
              </a:tr>
              <a:tr h="370840">
                <a:tc>
                  <a:txBody>
                    <a:bodyPr/>
                    <a:lstStyle/>
                    <a:p>
                      <a:r>
                        <a:rPr lang="en-US" sz="2800">
                          <a:latin typeface="Raleway"/>
                        </a:rPr>
                        <a:t>-higher specificity for class 6 (64.12%)</a:t>
                      </a:r>
                    </a:p>
                  </a:txBody>
                  <a:tcPr/>
                </a:tc>
                <a:tc>
                  <a:txBody>
                    <a:bodyPr/>
                    <a:lstStyle/>
                    <a:p>
                      <a:r>
                        <a:rPr lang="en-US" sz="2800">
                          <a:latin typeface="Raleway"/>
                        </a:rPr>
                        <a:t>-low specificity for class 6 (33.49%)</a:t>
                      </a:r>
                    </a:p>
                  </a:txBody>
                  <a:tcPr/>
                </a:tc>
                <a:extLst>
                  <a:ext uri="{0D108BD9-81ED-4DB2-BD59-A6C34878D82A}">
                    <a16:rowId xmlns:a16="http://schemas.microsoft.com/office/drawing/2014/main" val="4071036999"/>
                  </a:ext>
                </a:extLst>
              </a:tr>
              <a:tr h="370840">
                <a:tc>
                  <a:txBody>
                    <a:bodyPr/>
                    <a:lstStyle/>
                    <a:p>
                      <a:r>
                        <a:rPr lang="en-US" sz="2800">
                          <a:latin typeface="Raleway"/>
                        </a:rPr>
                        <a:t>MAE is 0.463</a:t>
                      </a:r>
                    </a:p>
                  </a:txBody>
                  <a:tcPr/>
                </a:tc>
                <a:tc>
                  <a:txBody>
                    <a:bodyPr/>
                    <a:lstStyle/>
                    <a:p>
                      <a:r>
                        <a:rPr lang="en-US" sz="2800">
                          <a:latin typeface="Raleway"/>
                        </a:rPr>
                        <a:t>MAE is 0.493</a:t>
                      </a:r>
                    </a:p>
                  </a:txBody>
                  <a:tcPr/>
                </a:tc>
                <a:extLst>
                  <a:ext uri="{0D108BD9-81ED-4DB2-BD59-A6C34878D82A}">
                    <a16:rowId xmlns:a16="http://schemas.microsoft.com/office/drawing/2014/main" val="1212354457"/>
                  </a:ext>
                </a:extLst>
              </a:tr>
            </a:tbl>
          </a:graphicData>
        </a:graphic>
      </p:graphicFrame>
      <p:sp>
        <p:nvSpPr>
          <p:cNvPr id="3" name="Rectangle 2">
            <a:extLst>
              <a:ext uri="{FF2B5EF4-FFF2-40B4-BE49-F238E27FC236}">
                <a16:creationId xmlns:a16="http://schemas.microsoft.com/office/drawing/2014/main" id="{EAE70B61-670A-F3D9-0332-1EF23B0FAE04}"/>
              </a:ext>
            </a:extLst>
          </p:cNvPr>
          <p:cNvSpPr/>
          <p:nvPr/>
        </p:nvSpPr>
        <p:spPr>
          <a:xfrm>
            <a:off x="2079812" y="2880360"/>
            <a:ext cx="3877056" cy="1261872"/>
          </a:xfrm>
          <a:prstGeom prst="rect">
            <a:avLst/>
          </a:prstGeom>
          <a:solidFill>
            <a:srgbClr val="CCD4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1B1F36F-056A-5669-D3A5-F29DDF034F47}"/>
              </a:ext>
            </a:extLst>
          </p:cNvPr>
          <p:cNvSpPr/>
          <p:nvPr/>
        </p:nvSpPr>
        <p:spPr>
          <a:xfrm>
            <a:off x="6197749" y="2880360"/>
            <a:ext cx="3877056" cy="1261872"/>
          </a:xfrm>
          <a:prstGeom prst="rect">
            <a:avLst/>
          </a:prstGeom>
          <a:solidFill>
            <a:srgbClr val="CCD4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9337CA-D84F-E83A-A0DB-F5D1FC695048}"/>
              </a:ext>
            </a:extLst>
          </p:cNvPr>
          <p:cNvSpPr/>
          <p:nvPr/>
        </p:nvSpPr>
        <p:spPr>
          <a:xfrm>
            <a:off x="2018179" y="5184468"/>
            <a:ext cx="3044952" cy="431920"/>
          </a:xfrm>
          <a:prstGeom prst="rect">
            <a:avLst/>
          </a:prstGeom>
          <a:solidFill>
            <a:srgbClr val="CCD4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F9E62AD-B1EE-026C-ACF6-F739AEE21B15}"/>
              </a:ext>
            </a:extLst>
          </p:cNvPr>
          <p:cNvSpPr/>
          <p:nvPr/>
        </p:nvSpPr>
        <p:spPr>
          <a:xfrm>
            <a:off x="6197749" y="5162236"/>
            <a:ext cx="3044952" cy="431920"/>
          </a:xfrm>
          <a:prstGeom prst="rect">
            <a:avLst/>
          </a:prstGeom>
          <a:solidFill>
            <a:srgbClr val="CCD4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5F65E82-A8ED-C5EF-4902-A968E29AB555}"/>
              </a:ext>
            </a:extLst>
          </p:cNvPr>
          <p:cNvSpPr/>
          <p:nvPr/>
        </p:nvSpPr>
        <p:spPr>
          <a:xfrm>
            <a:off x="2079812" y="4253842"/>
            <a:ext cx="3803904" cy="861226"/>
          </a:xfrm>
          <a:prstGeom prst="rect">
            <a:avLst/>
          </a:prstGeom>
          <a:solidFill>
            <a:srgbClr val="E7EB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7DD2B1-DE85-7786-2D07-B38F69507D92}"/>
              </a:ext>
            </a:extLst>
          </p:cNvPr>
          <p:cNvSpPr/>
          <p:nvPr/>
        </p:nvSpPr>
        <p:spPr>
          <a:xfrm>
            <a:off x="6197749" y="4253842"/>
            <a:ext cx="3803904" cy="861226"/>
          </a:xfrm>
          <a:prstGeom prst="rect">
            <a:avLst/>
          </a:prstGeom>
          <a:solidFill>
            <a:srgbClr val="E7EB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B1B9923-37AC-8720-6313-A785A740D101}"/>
              </a:ext>
            </a:extLst>
          </p:cNvPr>
          <p:cNvSpPr/>
          <p:nvPr/>
        </p:nvSpPr>
        <p:spPr>
          <a:xfrm>
            <a:off x="2015939" y="2328613"/>
            <a:ext cx="1801368" cy="4405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6ECFCF-6675-ADF9-F1C3-43DBCA8F7297}"/>
              </a:ext>
            </a:extLst>
          </p:cNvPr>
          <p:cNvSpPr/>
          <p:nvPr/>
        </p:nvSpPr>
        <p:spPr>
          <a:xfrm>
            <a:off x="6131633" y="2328210"/>
            <a:ext cx="2181429" cy="4405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13A45"/>
        </a:solidFill>
        <a:effectLst/>
      </p:bgPr>
    </p:bg>
    <p:spTree>
      <p:nvGrpSpPr>
        <p:cNvPr id="1" name=""/>
        <p:cNvGrpSpPr/>
        <p:nvPr/>
      </p:nvGrpSpPr>
      <p:grpSpPr>
        <a:xfrm>
          <a:off x="0" y="0"/>
          <a:ext cx="0" cy="0"/>
          <a:chOff x="0" y="0"/>
          <a:chExt cx="0" cy="0"/>
        </a:xfrm>
      </p:grpSpPr>
      <p:sp>
        <p:nvSpPr>
          <p:cNvPr id="2" name="Freeform 2"/>
          <p:cNvSpPr/>
          <p:nvPr/>
        </p:nvSpPr>
        <p:spPr>
          <a:xfrm>
            <a:off x="1941" y="2169"/>
            <a:ext cx="6094059" cy="6920897"/>
          </a:xfrm>
          <a:custGeom>
            <a:avLst/>
            <a:gdLst/>
            <a:ahLst/>
            <a:cxnLst/>
            <a:rect l="l" t="t" r="r" b="b"/>
            <a:pathLst>
              <a:path w="9141088" h="10381346">
                <a:moveTo>
                  <a:pt x="0" y="0"/>
                </a:moveTo>
                <a:lnTo>
                  <a:pt x="9141088" y="0"/>
                </a:lnTo>
                <a:lnTo>
                  <a:pt x="9141088" y="10381346"/>
                </a:lnTo>
                <a:lnTo>
                  <a:pt x="0" y="10381346"/>
                </a:lnTo>
                <a:lnTo>
                  <a:pt x="0" y="0"/>
                </a:lnTo>
                <a:close/>
              </a:path>
            </a:pathLst>
          </a:custGeom>
          <a:blipFill>
            <a:blip r:embed="rId2">
              <a:alphaModFix amt="19999"/>
            </a:blip>
            <a:stretch>
              <a:fillRect l="-13416" t="-16205" b="-33969"/>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3" name="Freeform 3"/>
          <p:cNvSpPr/>
          <p:nvPr/>
        </p:nvSpPr>
        <p:spPr>
          <a:xfrm>
            <a:off x="6097941" y="-31449"/>
            <a:ext cx="6094059" cy="6920897"/>
          </a:xfrm>
          <a:custGeom>
            <a:avLst/>
            <a:gdLst/>
            <a:ahLst/>
            <a:cxnLst/>
            <a:rect l="l" t="t" r="r" b="b"/>
            <a:pathLst>
              <a:path w="9141088" h="10381346">
                <a:moveTo>
                  <a:pt x="0" y="0"/>
                </a:moveTo>
                <a:lnTo>
                  <a:pt x="9141088" y="0"/>
                </a:lnTo>
                <a:lnTo>
                  <a:pt x="9141088" y="10381346"/>
                </a:lnTo>
                <a:lnTo>
                  <a:pt x="0" y="10381346"/>
                </a:lnTo>
                <a:lnTo>
                  <a:pt x="0" y="0"/>
                </a:lnTo>
                <a:close/>
              </a:path>
            </a:pathLst>
          </a:custGeom>
          <a:blipFill>
            <a:blip r:embed="rId3">
              <a:alphaModFix amt="19999"/>
            </a:blip>
            <a:stretch>
              <a:fillRect l="-72116" r="-72116"/>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13" name="TextBox 3">
            <a:extLst>
              <a:ext uri="{FF2B5EF4-FFF2-40B4-BE49-F238E27FC236}">
                <a16:creationId xmlns:a16="http://schemas.microsoft.com/office/drawing/2014/main" id="{81C5A45A-90AA-C0B9-CB9A-2E6ECA259177}"/>
              </a:ext>
            </a:extLst>
          </p:cNvPr>
          <p:cNvSpPr txBox="1"/>
          <p:nvPr/>
        </p:nvSpPr>
        <p:spPr>
          <a:xfrm>
            <a:off x="2947787" y="368300"/>
            <a:ext cx="6371845" cy="71558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719"/>
              </a:lnSpc>
            </a:pPr>
            <a:r>
              <a:rPr lang="en-US" sz="3600" b="1" spc="159">
                <a:solidFill>
                  <a:srgbClr val="F3F4ED"/>
                </a:solidFill>
                <a:latin typeface="Sagona Book"/>
                <a:ea typeface="+mn-lt"/>
                <a:cs typeface="+mn-lt"/>
              </a:rPr>
              <a:t>Selecting a Model: KNN</a:t>
            </a:r>
          </a:p>
          <a:p>
            <a:pPr algn="ctr">
              <a:lnSpc>
                <a:spcPts val="2719"/>
              </a:lnSpc>
            </a:pPr>
            <a:endParaRPr lang="en-US" sz="3600" b="1" spc="159">
              <a:solidFill>
                <a:srgbClr val="F3F4ED"/>
              </a:solidFill>
              <a:latin typeface="Sagona Book"/>
              <a:ea typeface="+mn-lt"/>
              <a:cs typeface="+mn-lt"/>
            </a:endParaRPr>
          </a:p>
        </p:txBody>
      </p:sp>
      <p:pic>
        <p:nvPicPr>
          <p:cNvPr id="14" name="Picture 13" descr="A blue and purple graph&#10;&#10;Description automatically generated">
            <a:extLst>
              <a:ext uri="{FF2B5EF4-FFF2-40B4-BE49-F238E27FC236}">
                <a16:creationId xmlns:a16="http://schemas.microsoft.com/office/drawing/2014/main" id="{1133F183-7210-D252-66F3-909A9147CDBA}"/>
              </a:ext>
            </a:extLst>
          </p:cNvPr>
          <p:cNvPicPr>
            <a:picLocks noChangeAspect="1"/>
          </p:cNvPicPr>
          <p:nvPr/>
        </p:nvPicPr>
        <p:blipFill>
          <a:blip r:embed="rId4"/>
          <a:stretch>
            <a:fillRect/>
          </a:stretch>
        </p:blipFill>
        <p:spPr>
          <a:xfrm>
            <a:off x="330183" y="1557490"/>
            <a:ext cx="5339898" cy="3194954"/>
          </a:xfrm>
          <a:prstGeom prst="rect">
            <a:avLst/>
          </a:prstGeom>
        </p:spPr>
      </p:pic>
      <p:graphicFrame>
        <p:nvGraphicFramePr>
          <p:cNvPr id="12" name="Table 11">
            <a:extLst>
              <a:ext uri="{FF2B5EF4-FFF2-40B4-BE49-F238E27FC236}">
                <a16:creationId xmlns:a16="http://schemas.microsoft.com/office/drawing/2014/main" id="{229B2502-116B-3DC8-7139-75A25CA595FE}"/>
              </a:ext>
            </a:extLst>
          </p:cNvPr>
          <p:cNvGraphicFramePr>
            <a:graphicFrameLocks noGrp="1"/>
          </p:cNvGraphicFramePr>
          <p:nvPr>
            <p:extLst>
              <p:ext uri="{D42A27DB-BD31-4B8C-83A1-F6EECF244321}">
                <p14:modId xmlns:p14="http://schemas.microsoft.com/office/powerpoint/2010/main" val="1733760681"/>
              </p:ext>
            </p:extLst>
          </p:nvPr>
        </p:nvGraphicFramePr>
        <p:xfrm>
          <a:off x="6308912" y="1557617"/>
          <a:ext cx="5679849" cy="3158319"/>
        </p:xfrm>
        <a:graphic>
          <a:graphicData uri="http://schemas.openxmlformats.org/drawingml/2006/table">
            <a:tbl>
              <a:tblPr firstRow="1" bandRow="1">
                <a:tableStyleId>{5C22544A-7EE6-4342-B048-85BDC9FD1C3A}</a:tableStyleId>
              </a:tblPr>
              <a:tblGrid>
                <a:gridCol w="811407">
                  <a:extLst>
                    <a:ext uri="{9D8B030D-6E8A-4147-A177-3AD203B41FA5}">
                      <a16:colId xmlns:a16="http://schemas.microsoft.com/office/drawing/2014/main" val="2764575764"/>
                    </a:ext>
                  </a:extLst>
                </a:gridCol>
                <a:gridCol w="811407">
                  <a:extLst>
                    <a:ext uri="{9D8B030D-6E8A-4147-A177-3AD203B41FA5}">
                      <a16:colId xmlns:a16="http://schemas.microsoft.com/office/drawing/2014/main" val="1189204166"/>
                    </a:ext>
                  </a:extLst>
                </a:gridCol>
                <a:gridCol w="811407">
                  <a:extLst>
                    <a:ext uri="{9D8B030D-6E8A-4147-A177-3AD203B41FA5}">
                      <a16:colId xmlns:a16="http://schemas.microsoft.com/office/drawing/2014/main" val="508276006"/>
                    </a:ext>
                  </a:extLst>
                </a:gridCol>
                <a:gridCol w="811407">
                  <a:extLst>
                    <a:ext uri="{9D8B030D-6E8A-4147-A177-3AD203B41FA5}">
                      <a16:colId xmlns:a16="http://schemas.microsoft.com/office/drawing/2014/main" val="3481370510"/>
                    </a:ext>
                  </a:extLst>
                </a:gridCol>
                <a:gridCol w="811407">
                  <a:extLst>
                    <a:ext uri="{9D8B030D-6E8A-4147-A177-3AD203B41FA5}">
                      <a16:colId xmlns:a16="http://schemas.microsoft.com/office/drawing/2014/main" val="3510175990"/>
                    </a:ext>
                  </a:extLst>
                </a:gridCol>
                <a:gridCol w="811407">
                  <a:extLst>
                    <a:ext uri="{9D8B030D-6E8A-4147-A177-3AD203B41FA5}">
                      <a16:colId xmlns:a16="http://schemas.microsoft.com/office/drawing/2014/main" val="2760995937"/>
                    </a:ext>
                  </a:extLst>
                </a:gridCol>
                <a:gridCol w="811407">
                  <a:extLst>
                    <a:ext uri="{9D8B030D-6E8A-4147-A177-3AD203B41FA5}">
                      <a16:colId xmlns:a16="http://schemas.microsoft.com/office/drawing/2014/main" val="147472463"/>
                    </a:ext>
                  </a:extLst>
                </a:gridCol>
              </a:tblGrid>
              <a:tr h="781763">
                <a:tc>
                  <a:txBody>
                    <a:bodyPr/>
                    <a:lstStyle/>
                    <a:p>
                      <a:pPr lvl="0" algn="ctr">
                        <a:buNone/>
                      </a:pPr>
                      <a:r>
                        <a:rPr lang="en-US" sz="1100"/>
                        <a:t>Class</a:t>
                      </a:r>
                    </a:p>
                  </a:txBody>
                  <a:tcPr/>
                </a:tc>
                <a:tc>
                  <a:txBody>
                    <a:bodyPr/>
                    <a:lstStyle/>
                    <a:p>
                      <a:pPr algn="ctr"/>
                      <a:r>
                        <a:rPr lang="en-US" sz="1100"/>
                        <a:t>4</a:t>
                      </a:r>
                    </a:p>
                  </a:txBody>
                  <a:tcPr/>
                </a:tc>
                <a:tc>
                  <a:txBody>
                    <a:bodyPr/>
                    <a:lstStyle/>
                    <a:p>
                      <a:pPr algn="ctr"/>
                      <a:r>
                        <a:rPr lang="en-US" sz="1100"/>
                        <a:t>5</a:t>
                      </a:r>
                    </a:p>
                  </a:txBody>
                  <a:tcPr/>
                </a:tc>
                <a:tc>
                  <a:txBody>
                    <a:bodyPr/>
                    <a:lstStyle/>
                    <a:p>
                      <a:pPr algn="ctr"/>
                      <a:r>
                        <a:rPr lang="en-US" sz="1100"/>
                        <a:t>6</a:t>
                      </a:r>
                    </a:p>
                  </a:txBody>
                  <a:tcPr/>
                </a:tc>
                <a:tc>
                  <a:txBody>
                    <a:bodyPr/>
                    <a:lstStyle/>
                    <a:p>
                      <a:pPr algn="ctr"/>
                      <a:r>
                        <a:rPr lang="en-US" sz="1100"/>
                        <a:t>7</a:t>
                      </a:r>
                    </a:p>
                  </a:txBody>
                  <a:tcPr/>
                </a:tc>
                <a:tc>
                  <a:txBody>
                    <a:bodyPr/>
                    <a:lstStyle/>
                    <a:p>
                      <a:pPr algn="ctr"/>
                      <a:r>
                        <a:rPr lang="en-US" sz="1100"/>
                        <a:t>8</a:t>
                      </a:r>
                    </a:p>
                  </a:txBody>
                  <a:tcPr/>
                </a:tc>
                <a:tc>
                  <a:txBody>
                    <a:bodyPr/>
                    <a:lstStyle/>
                    <a:p>
                      <a:pPr algn="ctr"/>
                      <a:r>
                        <a:rPr lang="en-US" sz="1100"/>
                        <a:t>9</a:t>
                      </a:r>
                    </a:p>
                  </a:txBody>
                  <a:tcPr/>
                </a:tc>
                <a:extLst>
                  <a:ext uri="{0D108BD9-81ED-4DB2-BD59-A6C34878D82A}">
                    <a16:rowId xmlns:a16="http://schemas.microsoft.com/office/drawing/2014/main" val="1499282517"/>
                  </a:ext>
                </a:extLst>
              </a:tr>
              <a:tr h="594139">
                <a:tc>
                  <a:txBody>
                    <a:bodyPr/>
                    <a:lstStyle/>
                    <a:p>
                      <a:pPr lvl="0" algn="ctr">
                        <a:buNone/>
                      </a:pPr>
                      <a:r>
                        <a:rPr lang="en-US" sz="1100"/>
                        <a:t>Sensitivity</a:t>
                      </a:r>
                    </a:p>
                  </a:txBody>
                  <a:tcPr/>
                </a:tc>
                <a:tc>
                  <a:txBody>
                    <a:bodyPr/>
                    <a:lstStyle/>
                    <a:p>
                      <a:pPr algn="ctr"/>
                      <a:r>
                        <a:rPr lang="en-US" sz="1100"/>
                        <a:t>0.062</a:t>
                      </a:r>
                    </a:p>
                  </a:txBody>
                  <a:tcPr/>
                </a:tc>
                <a:tc>
                  <a:txBody>
                    <a:bodyPr/>
                    <a:lstStyle/>
                    <a:p>
                      <a:pPr algn="ctr"/>
                      <a:r>
                        <a:rPr lang="en-US" sz="1100"/>
                        <a:t>0.537</a:t>
                      </a:r>
                    </a:p>
                  </a:txBody>
                  <a:tcPr/>
                </a:tc>
                <a:tc>
                  <a:txBody>
                    <a:bodyPr/>
                    <a:lstStyle/>
                    <a:p>
                      <a:pPr algn="ctr"/>
                      <a:r>
                        <a:rPr lang="en-US" sz="1100"/>
                        <a:t>0.715</a:t>
                      </a:r>
                    </a:p>
                  </a:txBody>
                  <a:tcPr/>
                </a:tc>
                <a:tc>
                  <a:txBody>
                    <a:bodyPr/>
                    <a:lstStyle/>
                    <a:p>
                      <a:pPr algn="ctr"/>
                      <a:r>
                        <a:rPr lang="en-US" sz="1100"/>
                        <a:t>0.549</a:t>
                      </a:r>
                    </a:p>
                  </a:txBody>
                  <a:tcPr/>
                </a:tc>
                <a:tc>
                  <a:txBody>
                    <a:bodyPr/>
                    <a:lstStyle/>
                    <a:p>
                      <a:pPr algn="ctr"/>
                      <a:r>
                        <a:rPr lang="en-US" sz="1100"/>
                        <a:t>0.292</a:t>
                      </a:r>
                    </a:p>
                  </a:txBody>
                  <a:tcPr/>
                </a:tc>
                <a:tc>
                  <a:txBody>
                    <a:bodyPr/>
                    <a:lstStyle/>
                    <a:p>
                      <a:pPr algn="ctr"/>
                      <a:r>
                        <a:rPr lang="en-US" sz="1100"/>
                        <a:t>0.000</a:t>
                      </a:r>
                    </a:p>
                  </a:txBody>
                  <a:tcPr/>
                </a:tc>
                <a:extLst>
                  <a:ext uri="{0D108BD9-81ED-4DB2-BD59-A6C34878D82A}">
                    <a16:rowId xmlns:a16="http://schemas.microsoft.com/office/drawing/2014/main" val="3306601441"/>
                  </a:ext>
                </a:extLst>
              </a:tr>
              <a:tr h="594139">
                <a:tc>
                  <a:txBody>
                    <a:bodyPr/>
                    <a:lstStyle/>
                    <a:p>
                      <a:pPr lvl="0" algn="ctr">
                        <a:buNone/>
                      </a:pPr>
                      <a:r>
                        <a:rPr lang="en-US" sz="1100" b="0" i="0" u="none" strike="noStrike" noProof="0">
                          <a:solidFill>
                            <a:srgbClr val="000000"/>
                          </a:solidFill>
                          <a:latin typeface="Aptos"/>
                        </a:rPr>
                        <a:t>Specificity</a:t>
                      </a:r>
                      <a:endParaRPr lang="en-US" sz="1100"/>
                    </a:p>
                  </a:txBody>
                  <a:tcPr/>
                </a:tc>
                <a:tc>
                  <a:txBody>
                    <a:bodyPr/>
                    <a:lstStyle/>
                    <a:p>
                      <a:pPr algn="ctr"/>
                      <a:r>
                        <a:rPr lang="en-US" sz="1100"/>
                        <a:t>0.997</a:t>
                      </a:r>
                    </a:p>
                  </a:txBody>
                  <a:tcPr/>
                </a:tc>
                <a:tc>
                  <a:txBody>
                    <a:bodyPr/>
                    <a:lstStyle/>
                    <a:p>
                      <a:pPr algn="ctr"/>
                      <a:r>
                        <a:rPr lang="en-US" sz="1100"/>
                        <a:t>0.914</a:t>
                      </a:r>
                    </a:p>
                  </a:txBody>
                  <a:tcPr/>
                </a:tc>
                <a:tc>
                  <a:txBody>
                    <a:bodyPr/>
                    <a:lstStyle/>
                    <a:p>
                      <a:pPr algn="ctr"/>
                      <a:r>
                        <a:rPr lang="en-US" sz="1100"/>
                        <a:t>0.641</a:t>
                      </a:r>
                    </a:p>
                  </a:txBody>
                  <a:tcPr/>
                </a:tc>
                <a:tc>
                  <a:txBody>
                    <a:bodyPr/>
                    <a:lstStyle/>
                    <a:p>
                      <a:pPr algn="ctr"/>
                      <a:r>
                        <a:rPr lang="en-US" sz="1100"/>
                        <a:t>0.846</a:t>
                      </a:r>
                    </a:p>
                  </a:txBody>
                  <a:tcPr/>
                </a:tc>
                <a:tc>
                  <a:txBody>
                    <a:bodyPr/>
                    <a:lstStyle/>
                    <a:p>
                      <a:pPr algn="ctr"/>
                      <a:r>
                        <a:rPr lang="en-US" sz="1100"/>
                        <a:t>0.978</a:t>
                      </a:r>
                    </a:p>
                  </a:txBody>
                  <a:tcPr/>
                </a:tc>
                <a:tc>
                  <a:txBody>
                    <a:bodyPr/>
                    <a:lstStyle/>
                    <a:p>
                      <a:pPr algn="ctr"/>
                      <a:r>
                        <a:rPr lang="en-US" sz="1100"/>
                        <a:t>0.996</a:t>
                      </a:r>
                    </a:p>
                  </a:txBody>
                  <a:tcPr/>
                </a:tc>
                <a:extLst>
                  <a:ext uri="{0D108BD9-81ED-4DB2-BD59-A6C34878D82A}">
                    <a16:rowId xmlns:a16="http://schemas.microsoft.com/office/drawing/2014/main" val="2559541455"/>
                  </a:ext>
                </a:extLst>
              </a:tr>
              <a:tr h="594139">
                <a:tc>
                  <a:txBody>
                    <a:bodyPr/>
                    <a:lstStyle/>
                    <a:p>
                      <a:pPr lvl="0" algn="ctr">
                        <a:buNone/>
                      </a:pPr>
                      <a:r>
                        <a:rPr lang="en-US" sz="1100"/>
                        <a:t>Accuracy</a:t>
                      </a:r>
                    </a:p>
                  </a:txBody>
                  <a:tcPr/>
                </a:tc>
                <a:tc>
                  <a:txBody>
                    <a:bodyPr/>
                    <a:lstStyle/>
                    <a:p>
                      <a:pPr algn="ctr"/>
                      <a:r>
                        <a:rPr lang="en-US" sz="1100"/>
                        <a:t>0.530</a:t>
                      </a:r>
                    </a:p>
                  </a:txBody>
                  <a:tcPr/>
                </a:tc>
                <a:tc>
                  <a:txBody>
                    <a:bodyPr/>
                    <a:lstStyle/>
                    <a:p>
                      <a:pPr algn="ctr"/>
                      <a:r>
                        <a:rPr lang="en-US" sz="1100"/>
                        <a:t>0.725</a:t>
                      </a:r>
                    </a:p>
                  </a:txBody>
                  <a:tcPr/>
                </a:tc>
                <a:tc>
                  <a:txBody>
                    <a:bodyPr/>
                    <a:lstStyle/>
                    <a:p>
                      <a:pPr algn="ctr"/>
                      <a:r>
                        <a:rPr lang="en-US" sz="1100"/>
                        <a:t>0.678</a:t>
                      </a:r>
                    </a:p>
                  </a:txBody>
                  <a:tcPr/>
                </a:tc>
                <a:tc>
                  <a:txBody>
                    <a:bodyPr/>
                    <a:lstStyle/>
                    <a:p>
                      <a:pPr algn="ctr"/>
                      <a:r>
                        <a:rPr lang="en-US" sz="1100"/>
                        <a:t>0.697</a:t>
                      </a:r>
                    </a:p>
                  </a:txBody>
                  <a:tcPr/>
                </a:tc>
                <a:tc>
                  <a:txBody>
                    <a:bodyPr/>
                    <a:lstStyle/>
                    <a:p>
                      <a:pPr algn="ctr"/>
                      <a:r>
                        <a:rPr lang="en-US" sz="1100"/>
                        <a:t>0.635</a:t>
                      </a:r>
                    </a:p>
                  </a:txBody>
                  <a:tcPr/>
                </a:tc>
                <a:tc>
                  <a:txBody>
                    <a:bodyPr/>
                    <a:lstStyle/>
                    <a:p>
                      <a:pPr algn="ctr"/>
                      <a:r>
                        <a:rPr lang="en-US" sz="1100"/>
                        <a:t>0.498</a:t>
                      </a:r>
                    </a:p>
                  </a:txBody>
                  <a:tcPr/>
                </a:tc>
                <a:extLst>
                  <a:ext uri="{0D108BD9-81ED-4DB2-BD59-A6C34878D82A}">
                    <a16:rowId xmlns:a16="http://schemas.microsoft.com/office/drawing/2014/main" val="3968415449"/>
                  </a:ext>
                </a:extLst>
              </a:tr>
              <a:tr h="594139">
                <a:tc>
                  <a:txBody>
                    <a:bodyPr/>
                    <a:lstStyle/>
                    <a:p>
                      <a:pPr lvl="0" algn="ctr">
                        <a:buNone/>
                      </a:pPr>
                      <a:r>
                        <a:rPr lang="en-US" sz="1100"/>
                        <a:t>F1</a:t>
                      </a:r>
                    </a:p>
                  </a:txBody>
                  <a:tcPr/>
                </a:tc>
                <a:tc>
                  <a:txBody>
                    <a:bodyPr/>
                    <a:lstStyle/>
                    <a:p>
                      <a:pPr algn="ctr"/>
                      <a:r>
                        <a:rPr lang="en-US" sz="1100"/>
                        <a:t>0.100</a:t>
                      </a:r>
                    </a:p>
                  </a:txBody>
                  <a:tcPr/>
                </a:tc>
                <a:tc>
                  <a:txBody>
                    <a:bodyPr/>
                    <a:lstStyle/>
                    <a:p>
                      <a:pPr algn="ctr"/>
                      <a:r>
                        <a:rPr lang="en-US" sz="1100"/>
                        <a:t>0.518</a:t>
                      </a:r>
                    </a:p>
                  </a:txBody>
                  <a:tcPr/>
                </a:tc>
                <a:tc>
                  <a:txBody>
                    <a:bodyPr/>
                    <a:lstStyle/>
                    <a:p>
                      <a:pPr algn="ctr"/>
                      <a:r>
                        <a:rPr lang="en-US" sz="1100"/>
                        <a:t>0.717</a:t>
                      </a:r>
                    </a:p>
                  </a:txBody>
                  <a:tcPr/>
                </a:tc>
                <a:tc>
                  <a:txBody>
                    <a:bodyPr/>
                    <a:lstStyle/>
                    <a:p>
                      <a:pPr algn="ctr"/>
                      <a:r>
                        <a:rPr lang="en-US" sz="1100"/>
                        <a:t>0.551</a:t>
                      </a:r>
                    </a:p>
                  </a:txBody>
                  <a:tcPr/>
                </a:tc>
                <a:tc>
                  <a:txBody>
                    <a:bodyPr/>
                    <a:lstStyle/>
                    <a:p>
                      <a:pPr algn="ctr"/>
                      <a:r>
                        <a:rPr lang="en-US" sz="1100"/>
                        <a:t>0.269</a:t>
                      </a:r>
                    </a:p>
                  </a:txBody>
                  <a:tcPr/>
                </a:tc>
                <a:tc>
                  <a:txBody>
                    <a:bodyPr/>
                    <a:lstStyle/>
                    <a:p>
                      <a:pPr algn="ctr"/>
                      <a:r>
                        <a:rPr lang="en-US" sz="1100"/>
                        <a:t>-</a:t>
                      </a:r>
                    </a:p>
                  </a:txBody>
                  <a:tcPr/>
                </a:tc>
                <a:extLst>
                  <a:ext uri="{0D108BD9-81ED-4DB2-BD59-A6C34878D82A}">
                    <a16:rowId xmlns:a16="http://schemas.microsoft.com/office/drawing/2014/main" val="2583349885"/>
                  </a:ext>
                </a:extLst>
              </a:tr>
            </a:tbl>
          </a:graphicData>
        </a:graphic>
      </p:graphicFrame>
      <p:sp>
        <p:nvSpPr>
          <p:cNvPr id="16" name="Rectangle 15">
            <a:extLst>
              <a:ext uri="{FF2B5EF4-FFF2-40B4-BE49-F238E27FC236}">
                <a16:creationId xmlns:a16="http://schemas.microsoft.com/office/drawing/2014/main" id="{1E05F873-B20D-39A8-13E0-0A774405954B}"/>
              </a:ext>
            </a:extLst>
          </p:cNvPr>
          <p:cNvSpPr/>
          <p:nvPr/>
        </p:nvSpPr>
        <p:spPr>
          <a:xfrm>
            <a:off x="7930118" y="2318551"/>
            <a:ext cx="2419358" cy="2402550"/>
          </a:xfrm>
          <a:prstGeom prst="rect">
            <a:avLst/>
          </a:prstGeom>
          <a:noFill/>
          <a:ln w="57150">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8864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9776"/>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grpSp>
        <p:nvGrpSpPr>
          <p:cNvPr id="4" name="Group 4"/>
          <p:cNvGrpSpPr/>
          <p:nvPr/>
        </p:nvGrpSpPr>
        <p:grpSpPr>
          <a:xfrm>
            <a:off x="323079" y="145064"/>
            <a:ext cx="8270953" cy="4806133"/>
            <a:chOff x="0" y="-9526"/>
            <a:chExt cx="12254832" cy="9612262"/>
          </a:xfrm>
        </p:grpSpPr>
        <p:sp>
          <p:nvSpPr>
            <p:cNvPr id="5" name="AutoShape 5"/>
            <p:cNvSpPr/>
            <p:nvPr/>
          </p:nvSpPr>
          <p:spPr>
            <a:xfrm>
              <a:off x="0" y="2079133"/>
              <a:ext cx="2894080" cy="60940"/>
            </a:xfrm>
            <a:prstGeom prst="rect">
              <a:avLst/>
            </a:prstGeom>
            <a:solidFill>
              <a:srgbClr val="C1A480"/>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6" name="TextBox 6"/>
            <p:cNvSpPr txBox="1"/>
            <p:nvPr/>
          </p:nvSpPr>
          <p:spPr>
            <a:xfrm>
              <a:off x="0" y="-9526"/>
              <a:ext cx="12254832" cy="1360372"/>
            </a:xfrm>
            <a:prstGeom prst="rect">
              <a:avLst/>
            </a:prstGeom>
          </p:spPr>
          <p:txBody>
            <a:bodyPr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5600"/>
                </a:lnSpc>
              </a:pPr>
              <a:r>
                <a:rPr lang="en-US" sz="4500" b="1" spc="47">
                  <a:solidFill>
                    <a:srgbClr val="F3F4ED"/>
                  </a:solidFill>
                  <a:latin typeface="Sagona Book"/>
                  <a:ea typeface="Playfair Display Bold"/>
                  <a:cs typeface="Playfair Display Bold"/>
                  <a:sym typeface="Playfair Display Bold"/>
                </a:rPr>
                <a:t>What Else Can We Learn?</a:t>
              </a:r>
            </a:p>
          </p:txBody>
        </p:sp>
        <p:sp>
          <p:nvSpPr>
            <p:cNvPr id="11" name="TextBox 11"/>
            <p:cNvSpPr txBox="1"/>
            <p:nvPr/>
          </p:nvSpPr>
          <p:spPr>
            <a:xfrm>
              <a:off x="0" y="8988080"/>
              <a:ext cx="11115098" cy="614656"/>
            </a:xfrm>
            <a:prstGeom prst="rect">
              <a:avLst/>
            </a:prstGeom>
          </p:spPr>
          <p:txBody>
            <a:bodyPr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2613"/>
                </a:lnSpc>
              </a:pPr>
              <a:endParaRPr lang="en-US" sz="1867" spc="19">
                <a:solidFill>
                  <a:srgbClr val="F3F4ED"/>
                </a:solidFill>
                <a:latin typeface="Raleway"/>
                <a:ea typeface="Raleway"/>
                <a:cs typeface="Raleway"/>
                <a:sym typeface="Raleway"/>
              </a:endParaRPr>
            </a:p>
          </p:txBody>
        </p:sp>
      </p:grpSp>
      <p:pic>
        <p:nvPicPr>
          <p:cNvPr id="13" name="Picture 12">
            <a:extLst>
              <a:ext uri="{FF2B5EF4-FFF2-40B4-BE49-F238E27FC236}">
                <a16:creationId xmlns:a16="http://schemas.microsoft.com/office/drawing/2014/main" id="{EA69E029-5228-7486-9041-00F0AB82AA4A}"/>
              </a:ext>
            </a:extLst>
          </p:cNvPr>
          <p:cNvPicPr>
            <a:picLocks noChangeAspect="1"/>
          </p:cNvPicPr>
          <p:nvPr/>
        </p:nvPicPr>
        <p:blipFill>
          <a:blip r:embed="rId4"/>
          <a:stretch>
            <a:fillRect/>
          </a:stretch>
        </p:blipFill>
        <p:spPr>
          <a:xfrm>
            <a:off x="3384331" y="1581355"/>
            <a:ext cx="5649490" cy="4947433"/>
          </a:xfrm>
          <a:prstGeom prst="rect">
            <a:avLst/>
          </a:prstGeom>
        </p:spPr>
      </p:pic>
      <p:sp>
        <p:nvSpPr>
          <p:cNvPr id="24" name="Rectangle 23">
            <a:extLst>
              <a:ext uri="{FF2B5EF4-FFF2-40B4-BE49-F238E27FC236}">
                <a16:creationId xmlns:a16="http://schemas.microsoft.com/office/drawing/2014/main" id="{7061EC0C-D774-E40F-041F-63BB7F02D472}"/>
              </a:ext>
            </a:extLst>
          </p:cNvPr>
          <p:cNvSpPr/>
          <p:nvPr/>
        </p:nvSpPr>
        <p:spPr>
          <a:xfrm>
            <a:off x="4840224" y="2937510"/>
            <a:ext cx="3413760" cy="339623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046EDE-FECA-B8C8-B3BF-152CEF33BCA1}"/>
              </a:ext>
            </a:extLst>
          </p:cNvPr>
          <p:cNvPicPr>
            <a:picLocks noChangeAspect="1"/>
          </p:cNvPicPr>
          <p:nvPr/>
        </p:nvPicPr>
        <p:blipFill>
          <a:blip r:embed="rId5"/>
          <a:stretch>
            <a:fillRect/>
          </a:stretch>
        </p:blipFill>
        <p:spPr>
          <a:xfrm>
            <a:off x="7498634" y="3881142"/>
            <a:ext cx="260513" cy="253657"/>
          </a:xfrm>
          <a:prstGeom prst="rect">
            <a:avLst/>
          </a:prstGeom>
        </p:spPr>
      </p:pic>
      <p:pic>
        <p:nvPicPr>
          <p:cNvPr id="17" name="Picture 16">
            <a:extLst>
              <a:ext uri="{FF2B5EF4-FFF2-40B4-BE49-F238E27FC236}">
                <a16:creationId xmlns:a16="http://schemas.microsoft.com/office/drawing/2014/main" id="{3922E39F-B803-3099-72D3-4BBF22ADBE9D}"/>
              </a:ext>
            </a:extLst>
          </p:cNvPr>
          <p:cNvPicPr>
            <a:picLocks noChangeAspect="1"/>
          </p:cNvPicPr>
          <p:nvPr/>
        </p:nvPicPr>
        <p:blipFill>
          <a:blip r:embed="rId6"/>
          <a:stretch>
            <a:fillRect/>
          </a:stretch>
        </p:blipFill>
        <p:spPr>
          <a:xfrm>
            <a:off x="7498634" y="4850451"/>
            <a:ext cx="240645" cy="247329"/>
          </a:xfrm>
          <a:prstGeom prst="rect">
            <a:avLst/>
          </a:prstGeom>
        </p:spPr>
      </p:pic>
      <p:pic>
        <p:nvPicPr>
          <p:cNvPr id="19" name="Picture 18">
            <a:extLst>
              <a:ext uri="{FF2B5EF4-FFF2-40B4-BE49-F238E27FC236}">
                <a16:creationId xmlns:a16="http://schemas.microsoft.com/office/drawing/2014/main" id="{9423DB67-29A8-99A3-F1A0-53B261C7A62B}"/>
              </a:ext>
            </a:extLst>
          </p:cNvPr>
          <p:cNvPicPr>
            <a:picLocks noChangeAspect="1"/>
          </p:cNvPicPr>
          <p:nvPr/>
        </p:nvPicPr>
        <p:blipFill>
          <a:blip r:embed="rId7"/>
          <a:stretch>
            <a:fillRect/>
          </a:stretch>
        </p:blipFill>
        <p:spPr>
          <a:xfrm>
            <a:off x="5829098" y="4862359"/>
            <a:ext cx="240645" cy="232883"/>
          </a:xfrm>
          <a:prstGeom prst="rect">
            <a:avLst/>
          </a:prstGeom>
        </p:spPr>
      </p:pic>
      <p:sp>
        <p:nvSpPr>
          <p:cNvPr id="25" name="Rectangle 24">
            <a:extLst>
              <a:ext uri="{FF2B5EF4-FFF2-40B4-BE49-F238E27FC236}">
                <a16:creationId xmlns:a16="http://schemas.microsoft.com/office/drawing/2014/main" id="{BC069DEB-999D-12DB-542D-3F50BE6B29EA}"/>
              </a:ext>
            </a:extLst>
          </p:cNvPr>
          <p:cNvSpPr/>
          <p:nvPr/>
        </p:nvSpPr>
        <p:spPr>
          <a:xfrm>
            <a:off x="4800971" y="2937510"/>
            <a:ext cx="3413760" cy="339623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CE13DB2-0734-DA9C-A93F-71836A21A227}"/>
              </a:ext>
            </a:extLst>
          </p:cNvPr>
          <p:cNvPicPr>
            <a:picLocks noChangeAspect="1"/>
          </p:cNvPicPr>
          <p:nvPr/>
        </p:nvPicPr>
        <p:blipFill>
          <a:blip r:embed="rId8"/>
          <a:stretch>
            <a:fillRect/>
          </a:stretch>
        </p:blipFill>
        <p:spPr>
          <a:xfrm>
            <a:off x="5351168" y="3662013"/>
            <a:ext cx="234307" cy="226749"/>
          </a:xfrm>
          <a:prstGeom prst="rect">
            <a:avLst/>
          </a:prstGeom>
        </p:spPr>
      </p:pic>
      <p:pic>
        <p:nvPicPr>
          <p:cNvPr id="23" name="Picture 22">
            <a:extLst>
              <a:ext uri="{FF2B5EF4-FFF2-40B4-BE49-F238E27FC236}">
                <a16:creationId xmlns:a16="http://schemas.microsoft.com/office/drawing/2014/main" id="{20E40D5B-071B-8687-A1CF-39E0E2EC7898}"/>
              </a:ext>
            </a:extLst>
          </p:cNvPr>
          <p:cNvPicPr>
            <a:picLocks noChangeAspect="1"/>
          </p:cNvPicPr>
          <p:nvPr/>
        </p:nvPicPr>
        <p:blipFill>
          <a:blip r:embed="rId9"/>
          <a:stretch>
            <a:fillRect/>
          </a:stretch>
        </p:blipFill>
        <p:spPr>
          <a:xfrm>
            <a:off x="5106311" y="3662013"/>
            <a:ext cx="238086" cy="226749"/>
          </a:xfrm>
          <a:prstGeom prst="rect">
            <a:avLst/>
          </a:prstGeom>
        </p:spPr>
      </p:pic>
      <p:pic>
        <p:nvPicPr>
          <p:cNvPr id="27" name="Picture 26">
            <a:extLst>
              <a:ext uri="{FF2B5EF4-FFF2-40B4-BE49-F238E27FC236}">
                <a16:creationId xmlns:a16="http://schemas.microsoft.com/office/drawing/2014/main" id="{56926677-2E39-CF9F-E9AF-F641A25B1292}"/>
              </a:ext>
            </a:extLst>
          </p:cNvPr>
          <p:cNvPicPr>
            <a:picLocks noChangeAspect="1"/>
          </p:cNvPicPr>
          <p:nvPr/>
        </p:nvPicPr>
        <p:blipFill>
          <a:blip r:embed="rId10"/>
          <a:stretch>
            <a:fillRect/>
          </a:stretch>
        </p:blipFill>
        <p:spPr>
          <a:xfrm>
            <a:off x="279075" y="1291711"/>
            <a:ext cx="4289501" cy="2634012"/>
          </a:xfrm>
          <a:prstGeom prst="rect">
            <a:avLst/>
          </a:prstGeom>
        </p:spPr>
      </p:pic>
      <p:pic>
        <p:nvPicPr>
          <p:cNvPr id="29" name="Picture 28">
            <a:extLst>
              <a:ext uri="{FF2B5EF4-FFF2-40B4-BE49-F238E27FC236}">
                <a16:creationId xmlns:a16="http://schemas.microsoft.com/office/drawing/2014/main" id="{7E3E4A25-10E3-996D-2483-C46F441639D1}"/>
              </a:ext>
            </a:extLst>
          </p:cNvPr>
          <p:cNvPicPr>
            <a:picLocks noChangeAspect="1"/>
          </p:cNvPicPr>
          <p:nvPr/>
        </p:nvPicPr>
        <p:blipFill>
          <a:blip r:embed="rId11"/>
          <a:stretch>
            <a:fillRect/>
          </a:stretch>
        </p:blipFill>
        <p:spPr>
          <a:xfrm>
            <a:off x="7356847" y="1210714"/>
            <a:ext cx="4779532" cy="2921592"/>
          </a:xfrm>
          <a:prstGeom prst="rect">
            <a:avLst/>
          </a:prstGeom>
        </p:spPr>
      </p:pic>
      <p:pic>
        <p:nvPicPr>
          <p:cNvPr id="31" name="Picture 30">
            <a:extLst>
              <a:ext uri="{FF2B5EF4-FFF2-40B4-BE49-F238E27FC236}">
                <a16:creationId xmlns:a16="http://schemas.microsoft.com/office/drawing/2014/main" id="{8F75129E-35D7-38F4-0815-4BD997578954}"/>
              </a:ext>
            </a:extLst>
          </p:cNvPr>
          <p:cNvPicPr>
            <a:picLocks noChangeAspect="1"/>
          </p:cNvPicPr>
          <p:nvPr/>
        </p:nvPicPr>
        <p:blipFill>
          <a:blip r:embed="rId12"/>
          <a:stretch>
            <a:fillRect/>
          </a:stretch>
        </p:blipFill>
        <p:spPr>
          <a:xfrm>
            <a:off x="3902473" y="3947150"/>
            <a:ext cx="4289501" cy="2658989"/>
          </a:xfrm>
          <a:prstGeom prst="rect">
            <a:avLst/>
          </a:prstGeom>
        </p:spPr>
      </p:pic>
      <p:pic>
        <p:nvPicPr>
          <p:cNvPr id="37" name="Picture 36">
            <a:extLst>
              <a:ext uri="{FF2B5EF4-FFF2-40B4-BE49-F238E27FC236}">
                <a16:creationId xmlns:a16="http://schemas.microsoft.com/office/drawing/2014/main" id="{33778F8D-99BE-4D86-5A72-B43222A55581}"/>
              </a:ext>
            </a:extLst>
          </p:cNvPr>
          <p:cNvPicPr>
            <a:picLocks noChangeAspect="1"/>
          </p:cNvPicPr>
          <p:nvPr/>
        </p:nvPicPr>
        <p:blipFill>
          <a:blip r:embed="rId13"/>
          <a:stretch>
            <a:fillRect/>
          </a:stretch>
        </p:blipFill>
        <p:spPr>
          <a:xfrm>
            <a:off x="1338227" y="2429002"/>
            <a:ext cx="4293604" cy="2655336"/>
          </a:xfrm>
          <a:prstGeom prst="rect">
            <a:avLst/>
          </a:prstGeom>
        </p:spPr>
      </p:pic>
      <p:pic>
        <p:nvPicPr>
          <p:cNvPr id="39" name="Picture 38">
            <a:extLst>
              <a:ext uri="{FF2B5EF4-FFF2-40B4-BE49-F238E27FC236}">
                <a16:creationId xmlns:a16="http://schemas.microsoft.com/office/drawing/2014/main" id="{E3FD6E0D-7929-96F4-BF39-4C63C45DA749}"/>
              </a:ext>
            </a:extLst>
          </p:cNvPr>
          <p:cNvPicPr>
            <a:picLocks noChangeAspect="1"/>
          </p:cNvPicPr>
          <p:nvPr/>
        </p:nvPicPr>
        <p:blipFill>
          <a:blip r:embed="rId14"/>
          <a:stretch>
            <a:fillRect/>
          </a:stretch>
        </p:blipFill>
        <p:spPr>
          <a:xfrm>
            <a:off x="6935087" y="2439664"/>
            <a:ext cx="4310770" cy="26340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24"/>
                                        </p:tgtEl>
                                      </p:cBhvr>
                                    </p:animEffect>
                                    <p:set>
                                      <p:cBhvr>
                                        <p:cTn id="35" dur="1" fill="hold">
                                          <p:stCondLst>
                                            <p:cond delay="499"/>
                                          </p:stCondLst>
                                        </p:cTn>
                                        <p:tgtEl>
                                          <p:spTgt spid="2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5"/>
                                        </p:tgtEl>
                                      </p:cBhvr>
                                    </p:animEffect>
                                    <p:set>
                                      <p:cBhvr>
                                        <p:cTn id="38" dur="1" fill="hold">
                                          <p:stCondLst>
                                            <p:cond delay="499"/>
                                          </p:stCondLst>
                                        </p:cTn>
                                        <p:tgtEl>
                                          <p:spTgt spid="15"/>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9"/>
                                        </p:tgtEl>
                                      </p:cBhvr>
                                    </p:animEffect>
                                    <p:set>
                                      <p:cBhvr>
                                        <p:cTn id="41" dur="1" fill="hold">
                                          <p:stCondLst>
                                            <p:cond delay="499"/>
                                          </p:stCondLst>
                                        </p:cTn>
                                        <p:tgtEl>
                                          <p:spTgt spid="19"/>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7"/>
                                        </p:tgtEl>
                                      </p:cBhvr>
                                    </p:animEffect>
                                    <p:set>
                                      <p:cBhvr>
                                        <p:cTn id="44" dur="1" fill="hold">
                                          <p:stCondLst>
                                            <p:cond delay="499"/>
                                          </p:stCondLst>
                                        </p:cTn>
                                        <p:tgtEl>
                                          <p:spTgt spid="1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27"/>
                                        </p:tgtEl>
                                      </p:cBhvr>
                                    </p:animEffect>
                                    <p:set>
                                      <p:cBhvr>
                                        <p:cTn id="64" dur="1" fill="hold">
                                          <p:stCondLst>
                                            <p:cond delay="499"/>
                                          </p:stCondLst>
                                        </p:cTn>
                                        <p:tgtEl>
                                          <p:spTgt spid="27"/>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9"/>
                                        </p:tgtEl>
                                      </p:cBhvr>
                                    </p:animEffect>
                                    <p:set>
                                      <p:cBhvr>
                                        <p:cTn id="67" dur="1" fill="hold">
                                          <p:stCondLst>
                                            <p:cond delay="499"/>
                                          </p:stCondLst>
                                        </p:cTn>
                                        <p:tgtEl>
                                          <p:spTgt spid="29"/>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31"/>
                                        </p:tgtEl>
                                      </p:cBhvr>
                                    </p:animEffect>
                                    <p:set>
                                      <p:cBhvr>
                                        <p:cTn id="70" dur="1" fill="hold">
                                          <p:stCondLst>
                                            <p:cond delay="499"/>
                                          </p:stCondLst>
                                        </p:cTn>
                                        <p:tgtEl>
                                          <p:spTgt spid="3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500"/>
                                        <p:tgtEl>
                                          <p:spTgt spid="2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fade">
                                      <p:cBhvr>
                                        <p:cTn id="90" dur="500"/>
                                        <p:tgtEl>
                                          <p:spTgt spid="21"/>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1" nodeType="clickEffect">
                                  <p:stCondLst>
                                    <p:cond delay="0"/>
                                  </p:stCondLst>
                                  <p:childTnLst>
                                    <p:animEffect transition="out" filter="fade">
                                      <p:cBhvr>
                                        <p:cTn id="94" dur="500"/>
                                        <p:tgtEl>
                                          <p:spTgt spid="25"/>
                                        </p:tgtEl>
                                      </p:cBhvr>
                                    </p:animEffect>
                                    <p:set>
                                      <p:cBhvr>
                                        <p:cTn id="95" dur="1" fill="hold">
                                          <p:stCondLst>
                                            <p:cond delay="499"/>
                                          </p:stCondLst>
                                        </p:cTn>
                                        <p:tgtEl>
                                          <p:spTgt spid="25"/>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3"/>
                                        </p:tgtEl>
                                      </p:cBhvr>
                                    </p:animEffect>
                                    <p:set>
                                      <p:cBhvr>
                                        <p:cTn id="98" dur="1" fill="hold">
                                          <p:stCondLst>
                                            <p:cond delay="499"/>
                                          </p:stCondLst>
                                        </p:cTn>
                                        <p:tgtEl>
                                          <p:spTgt spid="23"/>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21"/>
                                        </p:tgtEl>
                                      </p:cBhvr>
                                    </p:animEffect>
                                    <p:set>
                                      <p:cBhvr>
                                        <p:cTn id="101" dur="1" fill="hold">
                                          <p:stCondLst>
                                            <p:cond delay="499"/>
                                          </p:stCondLst>
                                        </p:cTn>
                                        <p:tgtEl>
                                          <p:spTgt spid="21"/>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13"/>
                                        </p:tgtEl>
                                      </p:cBhvr>
                                    </p:animEffect>
                                    <p:set>
                                      <p:cBhvr>
                                        <p:cTn id="104" dur="1" fill="hold">
                                          <p:stCondLst>
                                            <p:cond delay="499"/>
                                          </p:stCondLst>
                                        </p:cTn>
                                        <p:tgtEl>
                                          <p:spTgt spid="13"/>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fade">
                                      <p:cBhvr>
                                        <p:cTn id="109" dur="500"/>
                                        <p:tgtEl>
                                          <p:spTgt spid="3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fade">
                                      <p:cBhvr>
                                        <p:cTn id="1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13A45"/>
        </a:solidFill>
        <a:effectLst/>
      </p:bgPr>
    </p:bg>
    <p:spTree>
      <p:nvGrpSpPr>
        <p:cNvPr id="1" name=""/>
        <p:cNvGrpSpPr/>
        <p:nvPr/>
      </p:nvGrpSpPr>
      <p:grpSpPr>
        <a:xfrm>
          <a:off x="0" y="0"/>
          <a:ext cx="0" cy="0"/>
          <a:chOff x="0" y="0"/>
          <a:chExt cx="0" cy="0"/>
        </a:xfrm>
      </p:grpSpPr>
      <p:grpSp>
        <p:nvGrpSpPr>
          <p:cNvPr id="8" name="Group 8"/>
          <p:cNvGrpSpPr/>
          <p:nvPr/>
        </p:nvGrpSpPr>
        <p:grpSpPr>
          <a:xfrm>
            <a:off x="762642" y="681038"/>
            <a:ext cx="10666716" cy="1142619"/>
            <a:chOff x="0" y="-9524"/>
            <a:chExt cx="21333432" cy="2285238"/>
          </a:xfrm>
        </p:grpSpPr>
        <p:sp>
          <p:nvSpPr>
            <p:cNvPr id="9" name="TextBox 9"/>
            <p:cNvSpPr txBox="1"/>
            <p:nvPr/>
          </p:nvSpPr>
          <p:spPr>
            <a:xfrm>
              <a:off x="0" y="-9524"/>
              <a:ext cx="21333432" cy="1360372"/>
            </a:xfrm>
            <a:prstGeom prst="rect">
              <a:avLst/>
            </a:prstGeom>
          </p:spPr>
          <p:txBody>
            <a:bodyPr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600"/>
                </a:lnSpc>
              </a:pPr>
              <a:r>
                <a:rPr lang="en-US" sz="4500" b="1" spc="47">
                  <a:solidFill>
                    <a:srgbClr val="F3F4ED"/>
                  </a:solidFill>
                  <a:latin typeface="Sagona Book"/>
                  <a:ea typeface="Playfair Display Bold"/>
                  <a:cs typeface="Playfair Display Bold"/>
                  <a:sym typeface="Playfair Display Bold"/>
                </a:rPr>
                <a:t>Relationships Within The Data</a:t>
              </a:r>
            </a:p>
          </p:txBody>
        </p:sp>
        <p:sp>
          <p:nvSpPr>
            <p:cNvPr id="10" name="AutoShape 10"/>
            <p:cNvSpPr/>
            <p:nvPr/>
          </p:nvSpPr>
          <p:spPr>
            <a:xfrm>
              <a:off x="9219676" y="2214774"/>
              <a:ext cx="2894080" cy="60940"/>
            </a:xfrm>
            <a:prstGeom prst="rect">
              <a:avLst/>
            </a:prstGeom>
            <a:solidFill>
              <a:srgbClr val="C1A480"/>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grpSp>
      <p:sp>
        <p:nvSpPr>
          <p:cNvPr id="18" name="Arrow: Up 17">
            <a:extLst>
              <a:ext uri="{FF2B5EF4-FFF2-40B4-BE49-F238E27FC236}">
                <a16:creationId xmlns:a16="http://schemas.microsoft.com/office/drawing/2014/main" id="{795918FC-6102-79DA-25EB-83BD65D438A4}"/>
              </a:ext>
            </a:extLst>
          </p:cNvPr>
          <p:cNvSpPr/>
          <p:nvPr/>
        </p:nvSpPr>
        <p:spPr>
          <a:xfrm>
            <a:off x="596348" y="2213113"/>
            <a:ext cx="543339" cy="8680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5F0D054-3C13-1352-8186-C5BCB56D5C46}"/>
              </a:ext>
            </a:extLst>
          </p:cNvPr>
          <p:cNvSpPr txBox="1"/>
          <p:nvPr/>
        </p:nvSpPr>
        <p:spPr>
          <a:xfrm>
            <a:off x="1139687" y="2464905"/>
            <a:ext cx="3253409" cy="523220"/>
          </a:xfrm>
          <a:prstGeom prst="rect">
            <a:avLst/>
          </a:prstGeom>
          <a:noFill/>
        </p:spPr>
        <p:txBody>
          <a:bodyPr wrap="square" rtlCol="0">
            <a:spAutoFit/>
          </a:bodyPr>
          <a:lstStyle/>
          <a:p>
            <a:r>
              <a:rPr lang="en-US" sz="2800" b="1">
                <a:latin typeface="Raleway" pitchFamily="2" charset="0"/>
              </a:rPr>
              <a:t>Sugar</a:t>
            </a:r>
          </a:p>
        </p:txBody>
      </p:sp>
      <p:sp>
        <p:nvSpPr>
          <p:cNvPr id="20" name="TextBox 19">
            <a:extLst>
              <a:ext uri="{FF2B5EF4-FFF2-40B4-BE49-F238E27FC236}">
                <a16:creationId xmlns:a16="http://schemas.microsoft.com/office/drawing/2014/main" id="{5CD0315E-0E8B-70FF-8FBF-F81512DB2AF0}"/>
              </a:ext>
            </a:extLst>
          </p:cNvPr>
          <p:cNvSpPr txBox="1"/>
          <p:nvPr/>
        </p:nvSpPr>
        <p:spPr>
          <a:xfrm>
            <a:off x="3843131" y="2445027"/>
            <a:ext cx="3253409" cy="523220"/>
          </a:xfrm>
          <a:prstGeom prst="rect">
            <a:avLst/>
          </a:prstGeom>
          <a:noFill/>
        </p:spPr>
        <p:txBody>
          <a:bodyPr wrap="square" rtlCol="0">
            <a:spAutoFit/>
          </a:bodyPr>
          <a:lstStyle/>
          <a:p>
            <a:r>
              <a:rPr lang="en-US" sz="2800" b="1">
                <a:latin typeface="Raleway" pitchFamily="2" charset="0"/>
              </a:rPr>
              <a:t>Density</a:t>
            </a:r>
          </a:p>
        </p:txBody>
      </p:sp>
      <p:sp>
        <p:nvSpPr>
          <p:cNvPr id="21" name="Arrow: Up 20">
            <a:extLst>
              <a:ext uri="{FF2B5EF4-FFF2-40B4-BE49-F238E27FC236}">
                <a16:creationId xmlns:a16="http://schemas.microsoft.com/office/drawing/2014/main" id="{D5F11710-9612-EDC0-A3FB-BA194C3C45CB}"/>
              </a:ext>
            </a:extLst>
          </p:cNvPr>
          <p:cNvSpPr/>
          <p:nvPr/>
        </p:nvSpPr>
        <p:spPr>
          <a:xfrm>
            <a:off x="3399182" y="2146852"/>
            <a:ext cx="543339" cy="8680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Right 21">
            <a:extLst>
              <a:ext uri="{FF2B5EF4-FFF2-40B4-BE49-F238E27FC236}">
                <a16:creationId xmlns:a16="http://schemas.microsoft.com/office/drawing/2014/main" id="{05F05430-74AC-50C3-FCD2-8B2A6BFB0D24}"/>
              </a:ext>
            </a:extLst>
          </p:cNvPr>
          <p:cNvSpPr/>
          <p:nvPr/>
        </p:nvSpPr>
        <p:spPr>
          <a:xfrm>
            <a:off x="2398644" y="2623811"/>
            <a:ext cx="947530" cy="251551"/>
          </a:xfrm>
          <a:prstGeom prst="lef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Arrow: Down 22">
            <a:extLst>
              <a:ext uri="{FF2B5EF4-FFF2-40B4-BE49-F238E27FC236}">
                <a16:creationId xmlns:a16="http://schemas.microsoft.com/office/drawing/2014/main" id="{AD318C62-C4C2-A5D1-0BAF-695F496793EE}"/>
              </a:ext>
            </a:extLst>
          </p:cNvPr>
          <p:cNvSpPr/>
          <p:nvPr/>
        </p:nvSpPr>
        <p:spPr>
          <a:xfrm>
            <a:off x="2749827" y="2812655"/>
            <a:ext cx="271669" cy="108029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2CB1CEF-CE65-4604-633C-FFF6318C4183}"/>
              </a:ext>
            </a:extLst>
          </p:cNvPr>
          <p:cNvSpPr txBox="1"/>
          <p:nvPr/>
        </p:nvSpPr>
        <p:spPr>
          <a:xfrm>
            <a:off x="2145575" y="4014091"/>
            <a:ext cx="3253409" cy="523220"/>
          </a:xfrm>
          <a:prstGeom prst="rect">
            <a:avLst/>
          </a:prstGeom>
          <a:noFill/>
        </p:spPr>
        <p:txBody>
          <a:bodyPr wrap="square" rtlCol="0">
            <a:spAutoFit/>
          </a:bodyPr>
          <a:lstStyle/>
          <a:p>
            <a:r>
              <a:rPr lang="en-US" sz="2800" b="1">
                <a:latin typeface="Raleway" pitchFamily="2" charset="0"/>
              </a:rPr>
              <a:t>Alcohol</a:t>
            </a:r>
          </a:p>
        </p:txBody>
      </p:sp>
      <p:sp>
        <p:nvSpPr>
          <p:cNvPr id="25" name="Arrow: Up 24">
            <a:extLst>
              <a:ext uri="{FF2B5EF4-FFF2-40B4-BE49-F238E27FC236}">
                <a16:creationId xmlns:a16="http://schemas.microsoft.com/office/drawing/2014/main" id="{23A1354A-3F77-E20A-FA5D-BCA760258860}"/>
              </a:ext>
            </a:extLst>
          </p:cNvPr>
          <p:cNvSpPr/>
          <p:nvPr/>
        </p:nvSpPr>
        <p:spPr>
          <a:xfrm rot="10800000">
            <a:off x="1602236" y="3969583"/>
            <a:ext cx="543339" cy="868017"/>
          </a:xfrm>
          <a:prstGeom prst="upArrow">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BC0E68C-7ABA-4A4D-6D3E-40508C630075}"/>
              </a:ext>
            </a:extLst>
          </p:cNvPr>
          <p:cNvSpPr txBox="1"/>
          <p:nvPr/>
        </p:nvSpPr>
        <p:spPr>
          <a:xfrm>
            <a:off x="6819520" y="2257734"/>
            <a:ext cx="1663147" cy="954107"/>
          </a:xfrm>
          <a:prstGeom prst="rect">
            <a:avLst/>
          </a:prstGeom>
          <a:noFill/>
        </p:spPr>
        <p:txBody>
          <a:bodyPr wrap="square" rtlCol="0">
            <a:spAutoFit/>
          </a:bodyPr>
          <a:lstStyle/>
          <a:p>
            <a:pPr algn="ctr"/>
            <a:r>
              <a:rPr lang="en-US" sz="2800" b="1">
                <a:latin typeface="Raleway" pitchFamily="2" charset="0"/>
              </a:rPr>
              <a:t>Volatile</a:t>
            </a:r>
            <a:br>
              <a:rPr lang="en-US" sz="2800" b="1">
                <a:latin typeface="Raleway" pitchFamily="2" charset="0"/>
              </a:rPr>
            </a:br>
            <a:r>
              <a:rPr lang="en-US" sz="2800" b="1">
                <a:latin typeface="Raleway" pitchFamily="2" charset="0"/>
              </a:rPr>
              <a:t>Acidity</a:t>
            </a:r>
          </a:p>
        </p:txBody>
      </p:sp>
      <p:sp>
        <p:nvSpPr>
          <p:cNvPr id="30" name="Arrow: Up 29">
            <a:extLst>
              <a:ext uri="{FF2B5EF4-FFF2-40B4-BE49-F238E27FC236}">
                <a16:creationId xmlns:a16="http://schemas.microsoft.com/office/drawing/2014/main" id="{DBB13877-337A-EEF4-07FB-66030AD38EFC}"/>
              </a:ext>
            </a:extLst>
          </p:cNvPr>
          <p:cNvSpPr/>
          <p:nvPr/>
        </p:nvSpPr>
        <p:spPr>
          <a:xfrm rot="14082453">
            <a:off x="9170504" y="3313347"/>
            <a:ext cx="543339" cy="8680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F77236F2-6772-9785-1857-C5C84322A6D5}"/>
              </a:ext>
            </a:extLst>
          </p:cNvPr>
          <p:cNvSpPr txBox="1"/>
          <p:nvPr/>
        </p:nvSpPr>
        <p:spPr>
          <a:xfrm>
            <a:off x="7692737" y="4060643"/>
            <a:ext cx="3253409" cy="523220"/>
          </a:xfrm>
          <a:prstGeom prst="rect">
            <a:avLst/>
          </a:prstGeom>
          <a:noFill/>
        </p:spPr>
        <p:txBody>
          <a:bodyPr wrap="square" rtlCol="0">
            <a:spAutoFit/>
          </a:bodyPr>
          <a:lstStyle/>
          <a:p>
            <a:r>
              <a:rPr lang="en-US" sz="2800" b="1">
                <a:latin typeface="Raleway" pitchFamily="2" charset="0"/>
              </a:rPr>
              <a:t>Citric Acid</a:t>
            </a:r>
          </a:p>
        </p:txBody>
      </p:sp>
      <p:sp>
        <p:nvSpPr>
          <p:cNvPr id="34" name="Arrow: Up 33">
            <a:extLst>
              <a:ext uri="{FF2B5EF4-FFF2-40B4-BE49-F238E27FC236}">
                <a16:creationId xmlns:a16="http://schemas.microsoft.com/office/drawing/2014/main" id="{868A588A-130C-E9F1-1186-CACBEA072F9B}"/>
              </a:ext>
            </a:extLst>
          </p:cNvPr>
          <p:cNvSpPr/>
          <p:nvPr/>
        </p:nvSpPr>
        <p:spPr>
          <a:xfrm rot="8378551">
            <a:off x="7469869" y="3267419"/>
            <a:ext cx="543339" cy="868017"/>
          </a:xfrm>
          <a:prstGeom prst="upArrow">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3B93A11-3067-DA3F-0695-9DE743B384AC}"/>
              </a:ext>
            </a:extLst>
          </p:cNvPr>
          <p:cNvSpPr txBox="1"/>
          <p:nvPr/>
        </p:nvSpPr>
        <p:spPr>
          <a:xfrm>
            <a:off x="9111039" y="2272532"/>
            <a:ext cx="1663147" cy="954107"/>
          </a:xfrm>
          <a:prstGeom prst="rect">
            <a:avLst/>
          </a:prstGeom>
          <a:noFill/>
        </p:spPr>
        <p:txBody>
          <a:bodyPr wrap="square" rtlCol="0">
            <a:spAutoFit/>
          </a:bodyPr>
          <a:lstStyle/>
          <a:p>
            <a:pPr algn="ctr"/>
            <a:r>
              <a:rPr lang="en-US" sz="2800" b="1">
                <a:latin typeface="Raleway" pitchFamily="2" charset="0"/>
              </a:rPr>
              <a:t>Fixed</a:t>
            </a:r>
            <a:br>
              <a:rPr lang="en-US" sz="2800" b="1">
                <a:latin typeface="Raleway" pitchFamily="2" charset="0"/>
              </a:rPr>
            </a:br>
            <a:r>
              <a:rPr lang="en-US" sz="2800" b="1">
                <a:latin typeface="Raleway" pitchFamily="2" charset="0"/>
              </a:rPr>
              <a:t>Acidity</a:t>
            </a:r>
          </a:p>
        </p:txBody>
      </p:sp>
      <p:sp>
        <p:nvSpPr>
          <p:cNvPr id="36" name="TextBox 35">
            <a:extLst>
              <a:ext uri="{FF2B5EF4-FFF2-40B4-BE49-F238E27FC236}">
                <a16:creationId xmlns:a16="http://schemas.microsoft.com/office/drawing/2014/main" id="{DC552CA7-4692-1D94-E44A-D3E865F87C52}"/>
              </a:ext>
            </a:extLst>
          </p:cNvPr>
          <p:cNvSpPr txBox="1"/>
          <p:nvPr/>
        </p:nvSpPr>
        <p:spPr>
          <a:xfrm>
            <a:off x="1873905" y="5274923"/>
            <a:ext cx="4153915" cy="523220"/>
          </a:xfrm>
          <a:prstGeom prst="rect">
            <a:avLst/>
          </a:prstGeom>
          <a:noFill/>
        </p:spPr>
        <p:txBody>
          <a:bodyPr wrap="square" rtlCol="0">
            <a:spAutoFit/>
          </a:bodyPr>
          <a:lstStyle/>
          <a:p>
            <a:r>
              <a:rPr lang="en-US" sz="2800" b="1">
                <a:latin typeface="Raleway" pitchFamily="2" charset="0"/>
              </a:rPr>
              <a:t>Sweetness</a:t>
            </a:r>
          </a:p>
        </p:txBody>
      </p:sp>
      <p:sp>
        <p:nvSpPr>
          <p:cNvPr id="37" name="TextBox 36">
            <a:extLst>
              <a:ext uri="{FF2B5EF4-FFF2-40B4-BE49-F238E27FC236}">
                <a16:creationId xmlns:a16="http://schemas.microsoft.com/office/drawing/2014/main" id="{16A0018F-126A-0FC9-C927-7AF0D0A1C39F}"/>
              </a:ext>
            </a:extLst>
          </p:cNvPr>
          <p:cNvSpPr txBox="1"/>
          <p:nvPr/>
        </p:nvSpPr>
        <p:spPr>
          <a:xfrm>
            <a:off x="7865654" y="5156257"/>
            <a:ext cx="4153915" cy="523220"/>
          </a:xfrm>
          <a:prstGeom prst="rect">
            <a:avLst/>
          </a:prstGeom>
          <a:noFill/>
        </p:spPr>
        <p:txBody>
          <a:bodyPr wrap="square" rtlCol="0">
            <a:spAutoFit/>
          </a:bodyPr>
          <a:lstStyle/>
          <a:p>
            <a:r>
              <a:rPr lang="en-US" sz="2800" b="1">
                <a:latin typeface="Raleway" pitchFamily="2" charset="0"/>
              </a:rPr>
              <a:t>Sourness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1" grpId="0" animBg="1"/>
      <p:bldP spid="22" grpId="0" animBg="1"/>
      <p:bldP spid="23" grpId="0" animBg="1"/>
      <p:bldP spid="24" grpId="0"/>
      <p:bldP spid="25" grpId="0" animBg="1"/>
      <p:bldP spid="28" grpId="0"/>
      <p:bldP spid="30" grpId="0" animBg="1"/>
      <p:bldP spid="33" grpId="0"/>
      <p:bldP spid="34" grpId="0" animBg="1"/>
      <p:bldP spid="35" grpId="0"/>
      <p:bldP spid="36" grpId="0"/>
      <p:bldP spid="37"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C0A3E416-13B0-4CFE-8B85-8989D8AEFB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4327E4F44C96648B593329766977C90" ma:contentTypeVersion="5" ma:contentTypeDescription="Create a new document." ma:contentTypeScope="" ma:versionID="2245a69f5e51dc321d5dc5bdde74fd74">
  <xsd:schema xmlns:xsd="http://www.w3.org/2001/XMLSchema" xmlns:xs="http://www.w3.org/2001/XMLSchema" xmlns:p="http://schemas.microsoft.com/office/2006/metadata/properties" xmlns:ns3="93210bf8-3a6f-4dc2-a157-4e9569e03b80" targetNamespace="http://schemas.microsoft.com/office/2006/metadata/properties" ma:root="true" ma:fieldsID="f85884452cb485b161f845004d30577e" ns3:_="">
    <xsd:import namespace="93210bf8-3a6f-4dc2-a157-4e9569e03b80"/>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210bf8-3a6f-4dc2-a157-4e9569e03b80"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DD3962-9C3A-44E1-AFBD-8045C86B8FEC}">
  <ds:schemaRefs>
    <ds:schemaRef ds:uri="93210bf8-3a6f-4dc2-a157-4e9569e03b8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A0DFF4F-2D4E-4D89-BF86-33272AEA37FE}">
  <ds:schemaRefs>
    <ds:schemaRef ds:uri="93210bf8-3a6f-4dc2-a157-4e9569e03b8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1FAF0EB-FAA8-4088-8218-ABB991843E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6</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Shafi, Ammar</dc:creator>
  <cp:revision>7</cp:revision>
  <dcterms:created xsi:type="dcterms:W3CDTF">2024-11-27T19:29:18Z</dcterms:created>
  <dcterms:modified xsi:type="dcterms:W3CDTF">2024-12-15T20:19:38Z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0x01010084327E4F44C96648B593329766977C90</vt:lpwstr>
  </property>
</Properties>
</file>